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380" r:id="rId2"/>
    <p:sldId id="477" r:id="rId3"/>
    <p:sldId id="481" r:id="rId4"/>
    <p:sldId id="478" r:id="rId5"/>
    <p:sldId id="479" r:id="rId6"/>
    <p:sldId id="480" r:id="rId7"/>
    <p:sldId id="482" r:id="rId8"/>
    <p:sldId id="483" r:id="rId9"/>
    <p:sldId id="484" r:id="rId10"/>
    <p:sldId id="485" r:id="rId11"/>
    <p:sldId id="486" r:id="rId12"/>
    <p:sldId id="487" r:id="rId13"/>
    <p:sldId id="491" r:id="rId14"/>
    <p:sldId id="488" r:id="rId15"/>
    <p:sldId id="489" r:id="rId16"/>
    <p:sldId id="492" r:id="rId17"/>
    <p:sldId id="493" r:id="rId18"/>
    <p:sldId id="494" r:id="rId19"/>
    <p:sldId id="495" r:id="rId20"/>
    <p:sldId id="496" r:id="rId21"/>
    <p:sldId id="497" r:id="rId22"/>
    <p:sldId id="498" r:id="rId23"/>
    <p:sldId id="499" r:id="rId24"/>
    <p:sldId id="500" r:id="rId25"/>
    <p:sldId id="501" r:id="rId26"/>
    <p:sldId id="502" r:id="rId27"/>
    <p:sldId id="503" r:id="rId28"/>
    <p:sldId id="504" r:id="rId29"/>
    <p:sldId id="505" r:id="rId30"/>
    <p:sldId id="506" r:id="rId31"/>
    <p:sldId id="507"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20" r:id="rId45"/>
    <p:sldId id="521" r:id="rId46"/>
    <p:sldId id="522" r:id="rId47"/>
    <p:sldId id="523" r:id="rId48"/>
    <p:sldId id="524" r:id="rId49"/>
    <p:sldId id="525" r:id="rId50"/>
    <p:sldId id="526" r:id="rId51"/>
    <p:sldId id="527" r:id="rId52"/>
    <p:sldId id="528" r:id="rId53"/>
    <p:sldId id="529" r:id="rId54"/>
    <p:sldId id="530" r:id="rId55"/>
    <p:sldId id="531" r:id="rId56"/>
    <p:sldId id="532" r:id="rId57"/>
    <p:sldId id="533" r:id="rId58"/>
    <p:sldId id="534" r:id="rId59"/>
    <p:sldId id="535" r:id="rId60"/>
    <p:sldId id="536" r:id="rId61"/>
    <p:sldId id="53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calability" id="{90983BA4-56F5-46A5-87FD-742FE9977CDE}">
          <p14:sldIdLst>
            <p14:sldId id="380"/>
            <p14:sldId id="477"/>
            <p14:sldId id="481"/>
            <p14:sldId id="478"/>
            <p14:sldId id="479"/>
            <p14:sldId id="480"/>
            <p14:sldId id="482"/>
            <p14:sldId id="483"/>
            <p14:sldId id="484"/>
            <p14:sldId id="485"/>
          </p14:sldIdLst>
        </p14:section>
        <p14:section name="Performance" id="{13249B46-BBF9-4DCD-AD71-2AD597FD5E4F}">
          <p14:sldIdLst>
            <p14:sldId id="486"/>
            <p14:sldId id="487"/>
            <p14:sldId id="491"/>
            <p14:sldId id="488"/>
            <p14:sldId id="489"/>
            <p14:sldId id="492"/>
            <p14:sldId id="493"/>
            <p14:sldId id="494"/>
            <p14:sldId id="495"/>
            <p14:sldId id="496"/>
          </p14:sldIdLst>
        </p14:section>
        <p14:section name="Security" id="{4723E0D2-34A1-4044-AE2E-C5EC96F3E42E}">
          <p14:sldIdLst>
            <p14:sldId id="497"/>
            <p14:sldId id="498"/>
            <p14:sldId id="499"/>
            <p14:sldId id="500"/>
            <p14:sldId id="501"/>
            <p14:sldId id="502"/>
            <p14:sldId id="503"/>
            <p14:sldId id="504"/>
          </p14:sldIdLst>
        </p14:section>
        <p14:section name="Fault Tolerance" id="{E42AD62D-96E1-40FE-B638-59AF8A4440F2}">
          <p14:sldIdLst>
            <p14:sldId id="505"/>
            <p14:sldId id="506"/>
            <p14:sldId id="507"/>
            <p14:sldId id="508"/>
            <p14:sldId id="509"/>
            <p14:sldId id="510"/>
            <p14:sldId id="511"/>
            <p14:sldId id="512"/>
            <p14:sldId id="513"/>
            <p14:sldId id="514"/>
            <p14:sldId id="515"/>
            <p14:sldId id="516"/>
            <p14:sldId id="517"/>
            <p14:sldId id="518"/>
          </p14:sldIdLst>
        </p14:section>
        <p14:section name="Flexibility &amp; Adaptability" id="{EB51102C-F677-43DF-BF70-9499382CE9D5}">
          <p14:sldIdLst>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1649" autoAdjust="0"/>
    <p:restoredTop sz="72563" autoAdjust="0"/>
  </p:normalViewPr>
  <p:slideViewPr>
    <p:cSldViewPr snapToGrid="0" showGuides="1">
      <p:cViewPr varScale="1">
        <p:scale>
          <a:sx n="81" d="100"/>
          <a:sy n="81" d="100"/>
        </p:scale>
        <p:origin x="88"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5F2EF8-1963-4D06-0037-190C2628E8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C1DDF5-DDBF-7F05-6959-EDD7EE8CD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64EA34-5607-42FC-A5EC-B3EB34B980C7}" type="datetimeFigureOut">
              <a:rPr lang="en-US" smtClean="0"/>
              <a:t>8/7/2025</a:t>
            </a:fld>
            <a:endParaRPr lang="en-US"/>
          </a:p>
        </p:txBody>
      </p:sp>
      <p:sp>
        <p:nvSpPr>
          <p:cNvPr id="4" name="Footer Placeholder 3">
            <a:extLst>
              <a:ext uri="{FF2B5EF4-FFF2-40B4-BE49-F238E27FC236}">
                <a16:creationId xmlns:a16="http://schemas.microsoft.com/office/drawing/2014/main" id="{7F37E494-0D1E-4B7E-8DC6-C5FDF16C76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9A15D4-5BB1-9A3E-5C4E-00538AFC1B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2A3B4-E1AE-4DAF-AAB0-E27DAAB565AA}" type="slidenum">
              <a:rPr lang="en-US" smtClean="0"/>
              <a:t>‹#›</a:t>
            </a:fld>
            <a:endParaRPr lang="en-US"/>
          </a:p>
        </p:txBody>
      </p:sp>
    </p:spTree>
    <p:extLst>
      <p:ext uri="{BB962C8B-B14F-4D97-AF65-F5344CB8AC3E}">
        <p14:creationId xmlns:p14="http://schemas.microsoft.com/office/powerpoint/2010/main" val="196164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21A4E-9E2A-47D2-8D53-809F7F857FEB}" type="datetimeFigureOut">
              <a:rPr lang="en-US" smtClean="0"/>
              <a:t>8/7/2025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00ACD-0348-4F47-9C35-586193A86BF3}" type="slidenum">
              <a:rPr lang="en-US" smtClean="0"/>
              <a:t>‹#›</a:t>
            </a:fld>
            <a:endParaRPr lang="en-US"/>
          </a:p>
        </p:txBody>
      </p:sp>
    </p:spTree>
    <p:extLst>
      <p:ext uri="{BB962C8B-B14F-4D97-AF65-F5344CB8AC3E}">
        <p14:creationId xmlns:p14="http://schemas.microsoft.com/office/powerpoint/2010/main" val="3106955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 is a critical design consideration in messaging systems, ensuring that the system can efficiently handle increasing loads and adapt to changing demands. As the volumes of messages grows and the number of users or services interacting with the system increases, it is essential to design for both horizontal and vertical scaling to maintain performance and reliability.</a:t>
            </a:r>
          </a:p>
        </p:txBody>
      </p:sp>
      <p:sp>
        <p:nvSpPr>
          <p:cNvPr id="4" name="Slide Number Placeholder 3"/>
          <p:cNvSpPr>
            <a:spLocks noGrp="1"/>
          </p:cNvSpPr>
          <p:nvPr>
            <p:ph type="sldNum" sz="quarter" idx="5"/>
          </p:nvPr>
        </p:nvSpPr>
        <p:spPr/>
        <p:txBody>
          <a:bodyPr/>
          <a:lstStyle/>
          <a:p>
            <a:fld id="{F5000ACD-0348-4F47-9C35-586193A86BF3}" type="slidenum">
              <a:rPr lang="en-US" smtClean="0"/>
              <a:t>1</a:t>
            </a:fld>
            <a:endParaRPr lang="en-US"/>
          </a:p>
        </p:txBody>
      </p:sp>
    </p:spTree>
    <p:extLst>
      <p:ext uri="{BB962C8B-B14F-4D97-AF65-F5344CB8AC3E}">
        <p14:creationId xmlns:p14="http://schemas.microsoft.com/office/powerpoint/2010/main" val="386924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CC66D-CA64-0265-F13C-1DF70856A4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BF79F-5CDE-4195-4EA3-4E3165AF8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9123C-2551-75A4-8714-D3EBC01F1D7F}"/>
              </a:ext>
            </a:extLst>
          </p:cNvPr>
          <p:cNvSpPr>
            <a:spLocks noGrp="1"/>
          </p:cNvSpPr>
          <p:nvPr>
            <p:ph type="body" idx="1"/>
          </p:nvPr>
        </p:nvSpPr>
        <p:spPr/>
        <p:txBody>
          <a:bodyPr/>
          <a:lstStyle/>
          <a:p>
            <a:r>
              <a:rPr lang="en-US" b="1" dirty="0"/>
              <a:t>Horizontal and Vertical Scaling</a:t>
            </a:r>
            <a:r>
              <a:rPr lang="en-US" b="0" dirty="0"/>
              <a:t>: Increase capacity through additional instances or resource upgrades.</a:t>
            </a:r>
          </a:p>
          <a:p>
            <a:endParaRPr lang="en-US" b="0" dirty="0"/>
          </a:p>
          <a:p>
            <a:r>
              <a:rPr lang="en-US" b="1" dirty="0"/>
              <a:t>Load Balancing Techniques</a:t>
            </a:r>
            <a:r>
              <a:rPr lang="en-US" b="0" dirty="0"/>
              <a:t>: Use strategies like round robin, weighted round robin, least connections, and content-based routing to distribute messages.</a:t>
            </a:r>
          </a:p>
          <a:p>
            <a:endParaRPr lang="en-US" b="0" dirty="0"/>
          </a:p>
          <a:p>
            <a:r>
              <a:rPr lang="en-US" b="1" dirty="0"/>
              <a:t>High-Throughput Strategies</a:t>
            </a:r>
            <a:r>
              <a:rPr lang="en-US" b="0" dirty="0"/>
              <a:t>: Implement batch processing, messaging partitioning, asynchronous processing, and auto-scaling to handle large volumes of messages.</a:t>
            </a:r>
            <a:endParaRPr lang="en-US" b="1" dirty="0"/>
          </a:p>
        </p:txBody>
      </p:sp>
      <p:sp>
        <p:nvSpPr>
          <p:cNvPr id="4" name="Slide Number Placeholder 3">
            <a:extLst>
              <a:ext uri="{FF2B5EF4-FFF2-40B4-BE49-F238E27FC236}">
                <a16:creationId xmlns:a16="http://schemas.microsoft.com/office/drawing/2014/main" id="{69698EAA-B25C-AADE-CB77-91B2EF203E56}"/>
              </a:ext>
            </a:extLst>
          </p:cNvPr>
          <p:cNvSpPr>
            <a:spLocks noGrp="1"/>
          </p:cNvSpPr>
          <p:nvPr>
            <p:ph type="sldNum" sz="quarter" idx="5"/>
          </p:nvPr>
        </p:nvSpPr>
        <p:spPr/>
        <p:txBody>
          <a:bodyPr/>
          <a:lstStyle/>
          <a:p>
            <a:fld id="{F5000ACD-0348-4F47-9C35-586193A86BF3}" type="slidenum">
              <a:rPr lang="en-US" smtClean="0"/>
              <a:t>10</a:t>
            </a:fld>
            <a:endParaRPr lang="en-US"/>
          </a:p>
        </p:txBody>
      </p:sp>
    </p:spTree>
    <p:extLst>
      <p:ext uri="{BB962C8B-B14F-4D97-AF65-F5344CB8AC3E}">
        <p14:creationId xmlns:p14="http://schemas.microsoft.com/office/powerpoint/2010/main" val="370872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a crucial aspect of messaging systems, ensuring that messages are delivered and processed efficiently to meet the demands of modern applications. Key performance metrics include latency – the time it takes for a message to travel from sender to receiver – and throughput – the number of messages processed within a given time period. Minimizing latency and maximizing throughput are essential for maintaining responsive and high-performing systems. In this section, we will explore strategies and techniques for optimizing message processing, monitoring performance, and tuning the system to achieve optimal results.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11</a:t>
            </a:fld>
            <a:endParaRPr lang="en-US"/>
          </a:p>
        </p:txBody>
      </p:sp>
    </p:spTree>
    <p:extLst>
      <p:ext uri="{BB962C8B-B14F-4D97-AF65-F5344CB8AC3E}">
        <p14:creationId xmlns:p14="http://schemas.microsoft.com/office/powerpoint/2010/main" val="962843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CB8B1-A081-0A2D-203C-D15046328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A5BF3-96D8-3C37-DDF2-EF10F93AA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78531-29F5-850D-18CE-AA9E87EC7C27}"/>
              </a:ext>
            </a:extLst>
          </p:cNvPr>
          <p:cNvSpPr>
            <a:spLocks noGrp="1"/>
          </p:cNvSpPr>
          <p:nvPr>
            <p:ph type="body" idx="1"/>
          </p:nvPr>
        </p:nvSpPr>
        <p:spPr/>
        <p:txBody>
          <a:bodyPr/>
          <a:lstStyle/>
          <a:p>
            <a:r>
              <a:rPr lang="en-US" dirty="0"/>
              <a:t>In messaging systems, minimizing latency and maximizing throughput are critical for ensuring efficient and timely message delivery and processing. Latency refers to the time it take s for a message to travel from sender to receiver, while throughput measures the number of messages processed within a given time period. By implementing strategies to reduce latency and increase throughput, we can enhance the overall performance and responsiveness of the system, meeting the demands of high-volume and real-time applications.</a:t>
            </a:r>
          </a:p>
        </p:txBody>
      </p:sp>
      <p:sp>
        <p:nvSpPr>
          <p:cNvPr id="4" name="Slide Number Placeholder 3">
            <a:extLst>
              <a:ext uri="{FF2B5EF4-FFF2-40B4-BE49-F238E27FC236}">
                <a16:creationId xmlns:a16="http://schemas.microsoft.com/office/drawing/2014/main" id="{8513DE8D-9629-F963-302B-C218BC79B3A3}"/>
              </a:ext>
            </a:extLst>
          </p:cNvPr>
          <p:cNvSpPr>
            <a:spLocks noGrp="1"/>
          </p:cNvSpPr>
          <p:nvPr>
            <p:ph type="sldNum" sz="quarter" idx="5"/>
          </p:nvPr>
        </p:nvSpPr>
        <p:spPr/>
        <p:txBody>
          <a:bodyPr/>
          <a:lstStyle/>
          <a:p>
            <a:fld id="{F5000ACD-0348-4F47-9C35-586193A86BF3}" type="slidenum">
              <a:rPr lang="en-US" smtClean="0"/>
              <a:t>12</a:t>
            </a:fld>
            <a:endParaRPr lang="en-US"/>
          </a:p>
        </p:txBody>
      </p:sp>
    </p:spTree>
    <p:extLst>
      <p:ext uri="{BB962C8B-B14F-4D97-AF65-F5344CB8AC3E}">
        <p14:creationId xmlns:p14="http://schemas.microsoft.com/office/powerpoint/2010/main" val="279597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it takes for a message to travel from the sender to the receiver. Reducing latency is crucial for real-time applications.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Efficient Protocols</a:t>
            </a:r>
            <a:r>
              <a:rPr lang="en-US" b="0" u="none" dirty="0"/>
              <a:t>: Use lightweight and efficient communication protocols (e.g. AMQP, MQTT) to reduce transmission time.</a:t>
            </a:r>
          </a:p>
          <a:p>
            <a:pPr marL="171450" indent="-171450">
              <a:buFont typeface="Arial" panose="020B0604020202020204" pitchFamily="34" charset="0"/>
              <a:buChar char="•"/>
            </a:pPr>
            <a:r>
              <a:rPr lang="en-US" b="1" u="none" dirty="0"/>
              <a:t>Geographic Proximity</a:t>
            </a:r>
            <a:r>
              <a:rPr lang="en-US" b="0" u="none" dirty="0"/>
              <a:t>: Deploy services closer to users or data sources to minimize network latency.</a:t>
            </a:r>
          </a:p>
          <a:p>
            <a:pPr marL="171450" indent="-171450">
              <a:buFont typeface="Arial" panose="020B0604020202020204" pitchFamily="34" charset="0"/>
              <a:buChar char="•"/>
            </a:pPr>
            <a:r>
              <a:rPr lang="en-US" b="1" u="none" dirty="0"/>
              <a:t>Caching</a:t>
            </a:r>
            <a:r>
              <a:rPr lang="en-US" b="0" u="none" dirty="0"/>
              <a:t>: Cache frequently accessed data to reduce retrieval time and improve response times.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14</a:t>
            </a:fld>
            <a:endParaRPr lang="en-US"/>
          </a:p>
        </p:txBody>
      </p:sp>
    </p:spTree>
    <p:extLst>
      <p:ext uri="{BB962C8B-B14F-4D97-AF65-F5344CB8AC3E}">
        <p14:creationId xmlns:p14="http://schemas.microsoft.com/office/powerpoint/2010/main" val="3924845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messages processed by the system within a given time period. Maximizing throughput is essential for high-volume applications.</a:t>
            </a:r>
          </a:p>
          <a:p>
            <a:endParaRPr lang="en-US" dirty="0"/>
          </a:p>
          <a:p>
            <a:r>
              <a:rPr lang="en-US" b="1" u="sng" dirty="0"/>
              <a:t>Techniques</a:t>
            </a:r>
            <a:endParaRPr lang="en-US" b="0" u="none" dirty="0"/>
          </a:p>
          <a:p>
            <a:pPr marL="228600" indent="-228600">
              <a:buFont typeface="Arial" panose="020B0604020202020204" pitchFamily="34" charset="0"/>
              <a:buChar char="•"/>
            </a:pPr>
            <a:r>
              <a:rPr lang="en-US" b="1" u="none" dirty="0"/>
              <a:t>Batch Processing</a:t>
            </a:r>
            <a:r>
              <a:rPr lang="en-US" b="0" u="none" dirty="0"/>
              <a:t>: Process multiple messages in batches to reduce overhead and improve efficiency.</a:t>
            </a:r>
          </a:p>
          <a:p>
            <a:pPr marL="228600" indent="-228600">
              <a:buFont typeface="Arial" panose="020B0604020202020204" pitchFamily="34" charset="0"/>
              <a:buChar char="•"/>
            </a:pPr>
            <a:r>
              <a:rPr lang="en-US" b="1" u="none" dirty="0"/>
              <a:t>Asynchronous Processing</a:t>
            </a:r>
            <a:r>
              <a:rPr lang="en-US" b="0" u="none" dirty="0"/>
              <a:t>: Decouple message production and consumption to allow parallel processing and higher throughput.</a:t>
            </a:r>
          </a:p>
          <a:p>
            <a:pPr marL="228600" indent="-228600">
              <a:buFont typeface="Arial" panose="020B0604020202020204" pitchFamily="34" charset="0"/>
              <a:buChar char="•"/>
            </a:pPr>
            <a:r>
              <a:rPr lang="en-US" b="1" u="none" dirty="0"/>
              <a:t>Load Balancing</a:t>
            </a:r>
            <a:r>
              <a:rPr lang="en-US" b="0" u="none" dirty="0"/>
              <a:t>: Distribute messages evenly across multiple instance to avoid bottlenecks and optimize resource utilization.</a:t>
            </a:r>
          </a:p>
          <a:p>
            <a:pPr marL="228600" indent="-22860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Increases the system’s capacity to handle large volumes of messages, improving overall efficiency.</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15</a:t>
            </a:fld>
            <a:endParaRPr lang="en-US"/>
          </a:p>
        </p:txBody>
      </p:sp>
    </p:spTree>
    <p:extLst>
      <p:ext uri="{BB962C8B-B14F-4D97-AF65-F5344CB8AC3E}">
        <p14:creationId xmlns:p14="http://schemas.microsoft.com/office/powerpoint/2010/main" val="8969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Efficient message processing is crucial for maintaining high performance in messaging systems. By optimizing how messages are serialized, transmitted, and processed, we can reduce overhead, improve processing speed, and enhance overall system efficiency. Key techniques include using efficient serialization formats, compressing messages, leveraging parallel processing, and implementing message prioritization. These strategies ensure that messages are handled swiftly and effectively, meeting the demands of high-volume and time-sensitive applications.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16</a:t>
            </a:fld>
            <a:endParaRPr lang="en-US"/>
          </a:p>
        </p:txBody>
      </p:sp>
    </p:spTree>
    <p:extLst>
      <p:ext uri="{BB962C8B-B14F-4D97-AF65-F5344CB8AC3E}">
        <p14:creationId xmlns:p14="http://schemas.microsoft.com/office/powerpoint/2010/main" val="314627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Efficient Serialization</a:t>
            </a:r>
            <a:r>
              <a:rPr lang="en-US" b="0" dirty="0"/>
              <a:t>: Use compact and efficient serialization formats to reduce message size and processing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Compression</a:t>
            </a:r>
            <a:r>
              <a:rPr lang="en-US" b="0" dirty="0"/>
              <a:t>: Compress messages to reduce their size, improving transmission speed and reducing storage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Parallel Processing:</a:t>
            </a:r>
            <a:r>
              <a:rPr lang="en-US" b="0" dirty="0"/>
              <a:t> Leverage multi-threading or distributed processing to handle multiple messages concurrently, improving processing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Prioritization</a:t>
            </a:r>
            <a:r>
              <a:rPr lang="en-US" b="0" dirty="0"/>
              <a:t>: Implement message prioritization to ensure that high-priority messages are processed first, enhancing responsiveness.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17</a:t>
            </a:fld>
            <a:endParaRPr lang="en-US"/>
          </a:p>
        </p:txBody>
      </p:sp>
    </p:spTree>
    <p:extLst>
      <p:ext uri="{BB962C8B-B14F-4D97-AF65-F5344CB8AC3E}">
        <p14:creationId xmlns:p14="http://schemas.microsoft.com/office/powerpoint/2010/main" val="3561661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Effective performance monitoring and tuning are essential for maintaining the optimal operation of messaging systems. By continuously monitoring key performance metrics and analyzing system behavior, we can identify bottlenecks, diagnose issues, and make data-driven adjustments to improve performance. Implementing comprehensive logging, tracing, and automated alerts allows for proactive management of the system, ensuring that it remains responsive and efficient under varying loads. Regular tuning of configuration, infrastructure, and application code helps maintain and enhance the performance of messaging systems over time.</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18</a:t>
            </a:fld>
            <a:endParaRPr lang="en-US"/>
          </a:p>
        </p:txBody>
      </p:sp>
    </p:spTree>
    <p:extLst>
      <p:ext uri="{BB962C8B-B14F-4D97-AF65-F5344CB8AC3E}">
        <p14:creationId xmlns:p14="http://schemas.microsoft.com/office/powerpoint/2010/main" val="135123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Performance Metrics</a:t>
            </a:r>
            <a:r>
              <a:rPr lang="en-US" b="0" dirty="0"/>
              <a:t>: Monitor key performance metrics (e.g. latency, throughput, error rates) to identify bottlenecks and areas for improvement.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Logging and Tracing</a:t>
            </a:r>
            <a:r>
              <a:rPr lang="en-US" b="0" dirty="0"/>
              <a:t>: Implement comprehensive logging and tracing to track message flow and diagnose performance issues.</a:t>
            </a:r>
            <a:endParaRPr lang="en-US" b="1"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Automated Alerts</a:t>
            </a:r>
            <a:r>
              <a:rPr lang="en-US" b="0" dirty="0"/>
              <a:t>: Set up automated alerts to notify administrators of performance degradation or anomalies.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Continuous Tuning</a:t>
            </a:r>
            <a:r>
              <a:rPr lang="en-US" b="0" dirty="0"/>
              <a:t>: Regularly analyze performance data and make adjustments to configurations, infrastructure, and application code to optimize performance.</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19</a:t>
            </a:fld>
            <a:endParaRPr lang="en-US"/>
          </a:p>
        </p:txBody>
      </p:sp>
    </p:spTree>
    <p:extLst>
      <p:ext uri="{BB962C8B-B14F-4D97-AF65-F5344CB8AC3E}">
        <p14:creationId xmlns:p14="http://schemas.microsoft.com/office/powerpoint/2010/main" val="950037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06488-4601-5E5D-5CC4-59C179C8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6207A-ACDD-C0F1-6786-8671392E8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78B01-4A7F-F81B-CE63-0B612741DB4E}"/>
              </a:ext>
            </a:extLst>
          </p:cNvPr>
          <p:cNvSpPr>
            <a:spLocks noGrp="1"/>
          </p:cNvSpPr>
          <p:nvPr>
            <p:ph type="body" idx="1"/>
          </p:nvPr>
        </p:nvSpPr>
        <p:spPr/>
        <p:txBody>
          <a:bodyPr/>
          <a:lstStyle/>
          <a:p>
            <a:r>
              <a:rPr lang="en-US" b="1" dirty="0"/>
              <a:t>Latency and Throughput</a:t>
            </a:r>
            <a:r>
              <a:rPr lang="en-US" b="0" dirty="0"/>
              <a:t>: Focus on minimizing latency and maximizing throughput to enhance system performance.</a:t>
            </a:r>
          </a:p>
          <a:p>
            <a:endParaRPr lang="en-US" b="0" dirty="0"/>
          </a:p>
          <a:p>
            <a:r>
              <a:rPr lang="en-US" b="1" dirty="0"/>
              <a:t>Message Processing</a:t>
            </a:r>
            <a:r>
              <a:rPr lang="en-US" b="0" dirty="0"/>
              <a:t>: Optimize message processing through efficient serialization, compression, parallel processing, and prioritization.</a:t>
            </a:r>
          </a:p>
          <a:p>
            <a:endParaRPr lang="en-US" b="0" dirty="0"/>
          </a:p>
          <a:p>
            <a:r>
              <a:rPr lang="en-US" b="1" dirty="0"/>
              <a:t>Monitoring and Tuning</a:t>
            </a:r>
            <a:r>
              <a:rPr lang="en-US" b="0" dirty="0"/>
              <a:t>: Implement continuous monitoring, logging, and tuning to maintain and improve performance.</a:t>
            </a:r>
            <a:endParaRPr lang="en-US" b="1" dirty="0"/>
          </a:p>
        </p:txBody>
      </p:sp>
      <p:sp>
        <p:nvSpPr>
          <p:cNvPr id="4" name="Slide Number Placeholder 3">
            <a:extLst>
              <a:ext uri="{FF2B5EF4-FFF2-40B4-BE49-F238E27FC236}">
                <a16:creationId xmlns:a16="http://schemas.microsoft.com/office/drawing/2014/main" id="{7A51370A-4F0F-5C5A-46BB-0316E6DD23AE}"/>
              </a:ext>
            </a:extLst>
          </p:cNvPr>
          <p:cNvSpPr>
            <a:spLocks noGrp="1"/>
          </p:cNvSpPr>
          <p:nvPr>
            <p:ph type="sldNum" sz="quarter" idx="5"/>
          </p:nvPr>
        </p:nvSpPr>
        <p:spPr/>
        <p:txBody>
          <a:bodyPr/>
          <a:lstStyle/>
          <a:p>
            <a:fld id="{F5000ACD-0348-4F47-9C35-586193A86BF3}" type="slidenum">
              <a:rPr lang="en-US" smtClean="0"/>
              <a:t>20</a:t>
            </a:fld>
            <a:endParaRPr lang="en-US"/>
          </a:p>
        </p:txBody>
      </p:sp>
    </p:spTree>
    <p:extLst>
      <p:ext uri="{BB962C8B-B14F-4D97-AF65-F5344CB8AC3E}">
        <p14:creationId xmlns:p14="http://schemas.microsoft.com/office/powerpoint/2010/main" val="2728844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scaling involves adding more instances or nodes to distribute the load, enhancing the system's capabilities to handle large volumes of messages. Vertical scaling, on the other hand, involves upgrading the resource of individual instances to improve their performance. Implementing load balancing techniques ensures even distribution of messages across the system, preventing bottlenecks and optimizing resource utilization.</a:t>
            </a:r>
          </a:p>
          <a:p>
            <a:endParaRPr lang="en-US" dirty="0"/>
          </a:p>
          <a:p>
            <a:r>
              <a:rPr lang="en-US" dirty="0"/>
              <a:t>In this section, we will explore key strategies for designing scalable messaging systems, including techniques for handling high-throughput and large volumes of messages, such as batch processing, message partitioning, asynchronous processing, and auto-scaling., By focusing on scalability, we can build messaging systems that are resilient, efficient, and capable of growing alongside the demands of modern applications.</a:t>
            </a:r>
          </a:p>
        </p:txBody>
      </p:sp>
      <p:sp>
        <p:nvSpPr>
          <p:cNvPr id="4" name="Slide Number Placeholder 3"/>
          <p:cNvSpPr>
            <a:spLocks noGrp="1"/>
          </p:cNvSpPr>
          <p:nvPr>
            <p:ph type="sldNum" sz="quarter" idx="5"/>
          </p:nvPr>
        </p:nvSpPr>
        <p:spPr/>
        <p:txBody>
          <a:bodyPr/>
          <a:lstStyle/>
          <a:p>
            <a:fld id="{F5000ACD-0348-4F47-9C35-586193A86BF3}" type="slidenum">
              <a:rPr lang="en-US" smtClean="0"/>
              <a:t>2</a:t>
            </a:fld>
            <a:endParaRPr lang="en-US"/>
          </a:p>
        </p:txBody>
      </p:sp>
    </p:spTree>
    <p:extLst>
      <p:ext uri="{BB962C8B-B14F-4D97-AF65-F5344CB8AC3E}">
        <p14:creationId xmlns:p14="http://schemas.microsoft.com/office/powerpoint/2010/main" val="109843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messaging systems, it is essential to protect sensitive data from unauthorized access and tampering. Ensuring security message transmission and storage involves implementing robust encryption techniques to safeguard data both in transit and at rest. Additionally, robust authentication and authorization mechanisms are necessary to control access and ensure that only authorized users and services can send and receive messages. These security measures are crucial for maintain the confidentiality, integrity, and authenticity of messages, providing a secure foundation for messaging systems.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22</a:t>
            </a:fld>
            <a:endParaRPr lang="en-US"/>
          </a:p>
        </p:txBody>
      </p:sp>
    </p:spTree>
    <p:extLst>
      <p:ext uri="{BB962C8B-B14F-4D97-AF65-F5344CB8AC3E}">
        <p14:creationId xmlns:p14="http://schemas.microsoft.com/office/powerpoint/2010/main" val="390627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 messages both in transit and at rest to protect sensitive data from unauthorized access.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Transport Layer Security (TLS)</a:t>
            </a:r>
            <a:r>
              <a:rPr lang="en-US" b="0" u="none" dirty="0"/>
              <a:t>: Use TLS to encrypt data during transmission, ensuring secure communication between clients and servers.</a:t>
            </a:r>
          </a:p>
          <a:p>
            <a:pPr marL="171450" indent="-171450">
              <a:buFont typeface="Arial" panose="020B0604020202020204" pitchFamily="34" charset="0"/>
              <a:buChar char="•"/>
            </a:pPr>
            <a:r>
              <a:rPr lang="en-US" b="1" u="none" dirty="0"/>
              <a:t>Encryption at Rest</a:t>
            </a:r>
            <a:r>
              <a:rPr lang="en-US" b="0" u="none" dirty="0"/>
              <a:t>: Use strong encryption algorithms (e.g., AES-256) to encrypt messages stored in databases, and storage systems.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Protects data from interception and unauthorized access, maintaining confidentiality and integrity.</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23</a:t>
            </a:fld>
            <a:endParaRPr lang="en-US"/>
          </a:p>
        </p:txBody>
      </p:sp>
    </p:spTree>
    <p:extLst>
      <p:ext uri="{BB962C8B-B14F-4D97-AF65-F5344CB8AC3E}">
        <p14:creationId xmlns:p14="http://schemas.microsoft.com/office/powerpoint/2010/main" val="1357499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robust authentication and authorization mechanisms to ensure that only authorized users and services can access and send messages.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OAuth and OpenID Connect</a:t>
            </a:r>
            <a:r>
              <a:rPr lang="en-US" b="0" u="none" dirty="0"/>
              <a:t>: Use OAuth for authorization and OpenID Connect for authentication, providing secure access control.</a:t>
            </a:r>
          </a:p>
          <a:p>
            <a:pPr marL="171450" indent="-171450">
              <a:buFont typeface="Arial" panose="020B0604020202020204" pitchFamily="34" charset="0"/>
              <a:buChar char="•"/>
            </a:pPr>
            <a:r>
              <a:rPr lang="en-US" b="1" u="none" dirty="0"/>
              <a:t>Access Control Lists (ACLs)</a:t>
            </a:r>
            <a:r>
              <a:rPr lang="en-US" b="0" u="none" dirty="0"/>
              <a:t>: Define and enforce access policies for users and services to ensure that only authorized entities can perform specific actions.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Prevents unauthorized access and ensures that only legitimate users and services can interact with the messaging system.</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24</a:t>
            </a:fld>
            <a:endParaRPr lang="en-US"/>
          </a:p>
        </p:txBody>
      </p:sp>
    </p:spTree>
    <p:extLst>
      <p:ext uri="{BB962C8B-B14F-4D97-AF65-F5344CB8AC3E}">
        <p14:creationId xmlns:p14="http://schemas.microsoft.com/office/powerpoint/2010/main" val="2700588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Protecting the integrity and confidentiality of messages is essential in secure messaging systems. Implementing robust data encryption and integrity strategies ensures that messages are not tampered with during transmission or storage and that sensitive information remains protected from unauthorized access. Key techniques include encryption, integrity checks, digital signatures, and secure key management, all of which play a vital role in maintaining the security and reliability of the messaging system.</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25</a:t>
            </a:fld>
            <a:endParaRPr lang="en-US"/>
          </a:p>
        </p:txBody>
      </p:sp>
    </p:spTree>
    <p:extLst>
      <p:ext uri="{BB962C8B-B14F-4D97-AF65-F5344CB8AC3E}">
        <p14:creationId xmlns:p14="http://schemas.microsoft.com/office/powerpoint/2010/main" val="3977525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integrity checks to ensure that messages are not tampered with during transmission or storage.</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Hash-Based Message Authentication Code (HMAC)</a:t>
            </a:r>
            <a:r>
              <a:rPr lang="en-US" b="0" u="none" dirty="0"/>
              <a:t>: Use HMAC to verify the integrity and authenticity of messages, ensuring they have not been altered.</a:t>
            </a:r>
          </a:p>
          <a:p>
            <a:pPr marL="171450" indent="-171450">
              <a:buFont typeface="Arial" panose="020B0604020202020204" pitchFamily="34" charset="0"/>
              <a:buChar char="•"/>
            </a:pPr>
            <a:r>
              <a:rPr lang="en-US" b="1" u="none" dirty="0"/>
              <a:t>Digital Signatures</a:t>
            </a:r>
            <a:r>
              <a:rPr lang="en-US" b="0" u="none" dirty="0"/>
              <a:t>: Use digital signatures to provide non-repudiation and ensure that the message sender is authentic.</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Protects messages from tampering and ensures that they remain unaltered and authentic.</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26</a:t>
            </a:fld>
            <a:endParaRPr lang="en-US"/>
          </a:p>
        </p:txBody>
      </p:sp>
    </p:spTree>
    <p:extLst>
      <p:ext uri="{BB962C8B-B14F-4D97-AF65-F5344CB8AC3E}">
        <p14:creationId xmlns:p14="http://schemas.microsoft.com/office/powerpoint/2010/main" val="173719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end-to-end encryption to ensure that messages remain encrypted throughput their entire journey, from sender to receiver.</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Public Key Infrastructure (PKI)</a:t>
            </a:r>
            <a:r>
              <a:rPr lang="en-US" b="0" u="none" dirty="0"/>
              <a:t>: Use PIK to manage encryption keys and ensure secure communication between parties.</a:t>
            </a:r>
          </a:p>
          <a:p>
            <a:pPr marL="171450" indent="-171450">
              <a:buFont typeface="Arial" panose="020B0604020202020204" pitchFamily="34" charset="0"/>
              <a:buChar char="•"/>
            </a:pPr>
            <a:r>
              <a:rPr lang="en-US" b="1" u="none" dirty="0"/>
              <a:t>Secure Key Management</a:t>
            </a:r>
            <a:r>
              <a:rPr lang="en-US" b="0" u="none" dirty="0"/>
              <a:t>: Implement secure key management practices to protect encryption keys from unauthorized access.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that messages are encrypted at all points, maintaining confidentiality and security.</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27</a:t>
            </a:fld>
            <a:endParaRPr lang="en-US"/>
          </a:p>
        </p:txBody>
      </p:sp>
    </p:spTree>
    <p:extLst>
      <p:ext uri="{BB962C8B-B14F-4D97-AF65-F5344CB8AC3E}">
        <p14:creationId xmlns:p14="http://schemas.microsoft.com/office/powerpoint/2010/main" val="2167158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9D3C-D21E-28D3-6A80-83A0DEF16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74FB8-81E0-10C2-BA02-4B2F8183E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AA990-075F-41C3-D8DA-8C6387A271AF}"/>
              </a:ext>
            </a:extLst>
          </p:cNvPr>
          <p:cNvSpPr>
            <a:spLocks noGrp="1"/>
          </p:cNvSpPr>
          <p:nvPr>
            <p:ph type="body" idx="1"/>
          </p:nvPr>
        </p:nvSpPr>
        <p:spPr/>
        <p:txBody>
          <a:bodyPr/>
          <a:lstStyle/>
          <a:p>
            <a:r>
              <a:rPr lang="en-US" b="1" dirty="0"/>
              <a:t>Encryption:</a:t>
            </a:r>
            <a:r>
              <a:rPr lang="en-US" b="0" dirty="0"/>
              <a:t> Encrypt messages in transit and at rest to protect sensitive data.</a:t>
            </a:r>
          </a:p>
          <a:p>
            <a:endParaRPr lang="en-US" b="0" dirty="0"/>
          </a:p>
          <a:p>
            <a:r>
              <a:rPr lang="en-US" b="1" dirty="0"/>
              <a:t>Authentication and Authorization</a:t>
            </a:r>
            <a:r>
              <a:rPr lang="en-US" b="0" dirty="0"/>
              <a:t>: Use robust mechanisms to control access to the messaging system.</a:t>
            </a:r>
          </a:p>
          <a:p>
            <a:endParaRPr lang="en-US" b="0" dirty="0"/>
          </a:p>
          <a:p>
            <a:r>
              <a:rPr lang="en-US" b="1" dirty="0"/>
              <a:t>Message Integrity</a:t>
            </a:r>
            <a:r>
              <a:rPr lang="en-US" b="0" dirty="0"/>
              <a:t>: Implement integrity checks to ensure messages are not tampered with.</a:t>
            </a:r>
          </a:p>
          <a:p>
            <a:endParaRPr lang="en-US" b="0" dirty="0"/>
          </a:p>
          <a:p>
            <a:r>
              <a:rPr lang="en-US" b="1" dirty="0"/>
              <a:t>End-to-End Encryption</a:t>
            </a:r>
            <a:r>
              <a:rPr lang="en-US" b="0" dirty="0"/>
              <a:t>: Ensure messages remain encrypted from sender to receiver.</a:t>
            </a:r>
            <a:endParaRPr lang="en-US" b="1" dirty="0"/>
          </a:p>
        </p:txBody>
      </p:sp>
      <p:sp>
        <p:nvSpPr>
          <p:cNvPr id="4" name="Slide Number Placeholder 3">
            <a:extLst>
              <a:ext uri="{FF2B5EF4-FFF2-40B4-BE49-F238E27FC236}">
                <a16:creationId xmlns:a16="http://schemas.microsoft.com/office/drawing/2014/main" id="{F59E9529-2148-D1F9-A61D-8437F69ECA2A}"/>
              </a:ext>
            </a:extLst>
          </p:cNvPr>
          <p:cNvSpPr>
            <a:spLocks noGrp="1"/>
          </p:cNvSpPr>
          <p:nvPr>
            <p:ph type="sldNum" sz="quarter" idx="5"/>
          </p:nvPr>
        </p:nvSpPr>
        <p:spPr/>
        <p:txBody>
          <a:bodyPr/>
          <a:lstStyle/>
          <a:p>
            <a:fld id="{F5000ACD-0348-4F47-9C35-586193A86BF3}" type="slidenum">
              <a:rPr lang="en-US" smtClean="0"/>
              <a:t>28</a:t>
            </a:fld>
            <a:endParaRPr lang="en-US"/>
          </a:p>
        </p:txBody>
      </p:sp>
    </p:spTree>
    <p:extLst>
      <p:ext uri="{BB962C8B-B14F-4D97-AF65-F5344CB8AC3E}">
        <p14:creationId xmlns:p14="http://schemas.microsoft.com/office/powerpoint/2010/main" val="3102956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Fault tolerance is essential for ensuring the resilience and reliability of messaging systems, allowing them to continue functioning smoothly even when some components fail. Designing for fault tolerance involves implementing redundancy, disaster recovery plans, and techniques to handle partial failures. By incorporating these strategies, we can build system that can recover gracefully from failures, maintain continuous operation, and ensure data integrity. In this section, we will explore key approaches to achieve fault tolerance, including redundancy, disaster recovery, graceful degradation, and monitoring.</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29</a:t>
            </a:fld>
            <a:endParaRPr lang="en-US"/>
          </a:p>
        </p:txBody>
      </p:sp>
    </p:spTree>
    <p:extLst>
      <p:ext uri="{BB962C8B-B14F-4D97-AF65-F5344CB8AC3E}">
        <p14:creationId xmlns:p14="http://schemas.microsoft.com/office/powerpoint/2010/main" val="342150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messaging systems, designing for fault tolerance and disaster recovery is critical to ensure the system remains resilient and reliable in the face of failures and disasters. Fault tolerance involves building redundancy and failover mechanisms into the system, so it can continue to operate smoothly even when some components fail. Disaster recovery focusses on preparing for major incidents by implementing strategies to back up data, recover quickly, and minimize downtime. By incorporating these approaches, we can build robust messaging systems that maintain continuous operation, protect data integrity, and recover swiftly from unexpected events.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30</a:t>
            </a:fld>
            <a:endParaRPr lang="en-US"/>
          </a:p>
        </p:txBody>
      </p:sp>
    </p:spTree>
    <p:extLst>
      <p:ext uri="{BB962C8B-B14F-4D97-AF65-F5344CB8AC3E}">
        <p14:creationId xmlns:p14="http://schemas.microsoft.com/office/powerpoint/2010/main" val="3143959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CrowdStrike outage on July 19, 2024</a:t>
            </a:r>
            <a:r>
              <a:rPr lang="en-US" b="0" dirty="0"/>
              <a:t>, was a significant event that caused widespread distribution. A faulty update to CrowdStrike’s Falcon Sensor security software led to </a:t>
            </a:r>
            <a:r>
              <a:rPr lang="en-US" b="1" dirty="0"/>
              <a:t>8.5 million systems crashing worldwide</a:t>
            </a:r>
            <a:r>
              <a:rPr lang="en-US" b="0" dirty="0"/>
              <a:t>, including those of many Fortune 1000 companies. The outage lasted several days and resulted in estimated losses of over </a:t>
            </a:r>
            <a:r>
              <a:rPr lang="en-US" b="1" dirty="0"/>
              <a:t>$5 billion</a:t>
            </a:r>
            <a:r>
              <a:rPr lang="en-US" b="0" dirty="0"/>
              <a:t>.</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31</a:t>
            </a:fld>
            <a:endParaRPr lang="en-US"/>
          </a:p>
        </p:txBody>
      </p:sp>
    </p:spTree>
    <p:extLst>
      <p:ext uri="{BB962C8B-B14F-4D97-AF65-F5344CB8AC3E}">
        <p14:creationId xmlns:p14="http://schemas.microsoft.com/office/powerpoint/2010/main" val="40470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messaging systems, designing for scalability is crucial to handle increasing loads and ensure consistent performance. Horizontal scaling involves adding more instance or nodes to distribute the load, while vertical scaling focuses on enhancing the capacity of individual instances by upgrading their resources. Implementing these scaling strategies allows messaging systems to efficiently manage high volumes of messages and adapt to varying demands.</a:t>
            </a:r>
          </a:p>
        </p:txBody>
      </p:sp>
      <p:sp>
        <p:nvSpPr>
          <p:cNvPr id="4" name="Slide Number Placeholder 3"/>
          <p:cNvSpPr>
            <a:spLocks noGrp="1"/>
          </p:cNvSpPr>
          <p:nvPr>
            <p:ph type="sldNum" sz="quarter" idx="5"/>
          </p:nvPr>
        </p:nvSpPr>
        <p:spPr/>
        <p:txBody>
          <a:bodyPr/>
          <a:lstStyle/>
          <a:p>
            <a:fld id="{F5000ACD-0348-4F47-9C35-586193A86BF3}" type="slidenum">
              <a:rPr lang="en-US" smtClean="0"/>
              <a:t>3</a:t>
            </a:fld>
            <a:endParaRPr lang="en-US"/>
          </a:p>
        </p:txBody>
      </p:sp>
    </p:spTree>
    <p:extLst>
      <p:ext uri="{BB962C8B-B14F-4D97-AF65-F5344CB8AC3E}">
        <p14:creationId xmlns:p14="http://schemas.microsoft.com/office/powerpoint/2010/main" val="3593258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Delta Air Lines</a:t>
            </a:r>
            <a:r>
              <a:rPr lang="en-US" b="0" dirty="0"/>
              <a:t> was one of the companies severely affect ted by this outage. The disruption led to the cancellation of </a:t>
            </a:r>
            <a:r>
              <a:rPr lang="en-US" b="1" dirty="0"/>
              <a:t>7,000 flights</a:t>
            </a:r>
            <a:r>
              <a:rPr lang="en-US" b="0" dirty="0"/>
              <a:t> over five days, impacting </a:t>
            </a:r>
            <a:r>
              <a:rPr lang="en-US" b="1" dirty="0"/>
              <a:t>1.3 million customers</a:t>
            </a:r>
            <a:r>
              <a:rPr lang="en-US" b="0" dirty="0"/>
              <a:t>. Delta estimated its losses at </a:t>
            </a:r>
            <a:r>
              <a:rPr lang="en-US" b="1" dirty="0"/>
              <a:t>$550 million</a:t>
            </a:r>
            <a:r>
              <a:rPr lang="en-US" b="0" dirty="0"/>
              <a:t>, including </a:t>
            </a:r>
            <a:r>
              <a:rPr lang="en-US" b="1" dirty="0"/>
              <a:t>$380 million in revenue</a:t>
            </a:r>
            <a:r>
              <a:rPr lang="en-US" b="0" dirty="0"/>
              <a:t> and </a:t>
            </a:r>
            <a:r>
              <a:rPr lang="en-US" b="1" dirty="0"/>
              <a:t>$170 million in operational recovery expenses</a:t>
            </a:r>
            <a:r>
              <a:rPr lang="en-US" b="0" dirty="0"/>
              <a:t>. The airline also faced additional costs for customer refunds and compensation.</a:t>
            </a:r>
          </a:p>
          <a:p>
            <a:endParaRPr lang="en-US" b="0" dirty="0"/>
          </a:p>
          <a:p>
            <a:r>
              <a:rPr lang="en-US" b="0" dirty="0"/>
              <a:t>Delta has since filed a lawsuit against CrowdStrike, claiming that the outage was due to untested updates and demanding compensation for the significant disruption it caused.</a:t>
            </a:r>
            <a:endParaRPr lang="en-US" b="1" dirty="0"/>
          </a:p>
        </p:txBody>
      </p:sp>
      <p:sp>
        <p:nvSpPr>
          <p:cNvPr id="4" name="Slide Number Placeholder 3"/>
          <p:cNvSpPr>
            <a:spLocks noGrp="1"/>
          </p:cNvSpPr>
          <p:nvPr>
            <p:ph type="sldNum" sz="quarter" idx="5"/>
          </p:nvPr>
        </p:nvSpPr>
        <p:spPr/>
        <p:txBody>
          <a:bodyPr/>
          <a:lstStyle/>
          <a:p>
            <a:fld id="{F5000ACD-0348-4F47-9C35-586193A86BF3}" type="slidenum">
              <a:rPr lang="en-US" smtClean="0"/>
              <a:t>32</a:t>
            </a:fld>
            <a:endParaRPr lang="en-US"/>
          </a:p>
        </p:txBody>
      </p:sp>
    </p:spTree>
    <p:extLst>
      <p:ext uri="{BB962C8B-B14F-4D97-AF65-F5344CB8AC3E}">
        <p14:creationId xmlns:p14="http://schemas.microsoft.com/office/powerpoint/2010/main" val="4240070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Delta faced significant challenges with their fault tolerance and disaster recovery during the outage. Here are some key points:</a:t>
            </a:r>
          </a:p>
          <a:p>
            <a:endParaRPr lang="en-US" dirty="0"/>
          </a:p>
          <a:p>
            <a:pPr marL="171450" indent="-171450">
              <a:buFont typeface="Arial" panose="020B0604020202020204" pitchFamily="34" charset="0"/>
              <a:buChar char="•"/>
            </a:pPr>
            <a:r>
              <a:rPr lang="en-US" b="1" dirty="0"/>
              <a:t>Single Point of Failure</a:t>
            </a:r>
            <a:r>
              <a:rPr lang="en-US" b="0" dirty="0"/>
              <a:t>: Delta’s systems were heavily reliant on CrowdStrike’s Falcon Sensor software. When the faulty update caused the software to crash, it created a single point of failure that affected the entire operation.</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Lack of Redundancy</a:t>
            </a:r>
            <a:r>
              <a:rPr lang="en-US" b="0" dirty="0"/>
              <a:t>: Delta’s IT infrastructure lacked sufficient redundancy to handle such a widespread outage. This meant that when the primary system failed, there were no backup systems in place to take over seamlessly.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Slow Recovery Process</a:t>
            </a:r>
            <a:r>
              <a:rPr lang="en-US" b="0" dirty="0"/>
              <a:t>: The recovery process was slow and cumbersome. Delta had to manually reposition flight crews and aircraft, which took several days. This was exacerbated by the high volume of traffic on their online tools, causing intermittent performance issues.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Communication Challenges</a:t>
            </a:r>
            <a:r>
              <a:rPr lang="en-US" b="0" dirty="0"/>
              <a:t>: Delta struggled to communicate effectively with customers during the outage. Their online tools and social media platforms were overwhelmed, leading to delays and providing timely updates and rebooking options.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Operational Disruption</a:t>
            </a:r>
            <a:r>
              <a:rPr lang="en-US" b="0" dirty="0"/>
              <a:t>: The lack of a robust disaster recovery plan led to significant operational distribution. Delta had to cancel thousands of flights, causing major inconvenience to passengers and resulting in substantial financial losses.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Delta has since committed to improving their fault tolerance and disaster recovery processes to prevent such extensive disruptions in the future. They are investing in more robust backup systems and enhancing their communication protocols to better handle unexpected outages.</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33</a:t>
            </a:fld>
            <a:endParaRPr lang="en-US"/>
          </a:p>
        </p:txBody>
      </p:sp>
    </p:spTree>
    <p:extLst>
      <p:ext uri="{BB962C8B-B14F-4D97-AF65-F5344CB8AC3E}">
        <p14:creationId xmlns:p14="http://schemas.microsoft.com/office/powerpoint/2010/main" val="1481277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redundancy to ensure that there are backup components available in case of failures.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Replication</a:t>
            </a:r>
            <a:r>
              <a:rPr lang="en-US" b="0" u="none" dirty="0"/>
              <a:t>: Replicate messages and components across multiple nodes or data centers to ensure availability and continuity.</a:t>
            </a:r>
          </a:p>
          <a:p>
            <a:pPr marL="171450" indent="-171450">
              <a:buFont typeface="Arial" panose="020B0604020202020204" pitchFamily="34" charset="0"/>
              <a:buChar char="•"/>
            </a:pPr>
            <a:r>
              <a:rPr lang="en-US" b="1" u="none" dirty="0"/>
              <a:t>Failover Mechanisms</a:t>
            </a:r>
            <a:r>
              <a:rPr lang="en-US" b="0" u="none" dirty="0"/>
              <a:t>: Set up failover mechanisms to automatically switch to backup components in case of failures.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system resilience and ensures continuous operation even in the event of failure.</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34</a:t>
            </a:fld>
            <a:endParaRPr lang="en-US"/>
          </a:p>
        </p:txBody>
      </p:sp>
    </p:spTree>
    <p:extLst>
      <p:ext uri="{BB962C8B-B14F-4D97-AF65-F5344CB8AC3E}">
        <p14:creationId xmlns:p14="http://schemas.microsoft.com/office/powerpoint/2010/main" val="3412565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and implement strategies for recovering from major failures and disasters.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Data Backups</a:t>
            </a:r>
            <a:r>
              <a:rPr lang="en-US" b="0" u="none" dirty="0"/>
              <a:t>: Regularly back up data and messages to secure, off-site locations.</a:t>
            </a:r>
          </a:p>
          <a:p>
            <a:pPr marL="171450" indent="-171450">
              <a:buFont typeface="Arial" panose="020B0604020202020204" pitchFamily="34" charset="0"/>
              <a:buChar char="•"/>
            </a:pPr>
            <a:r>
              <a:rPr lang="en-US" b="1" u="none" dirty="0"/>
              <a:t>Recovery Plans</a:t>
            </a:r>
            <a:r>
              <a:rPr lang="en-US" b="0" u="none" dirty="0"/>
              <a:t>: Develop and test disaster recovery plans to ensure a swift and organized response to major incidents.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Minimizes downtime and data loss, ensuring quick recovery from disasters.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35</a:t>
            </a:fld>
            <a:endParaRPr lang="en-US"/>
          </a:p>
        </p:txBody>
      </p:sp>
    </p:spTree>
    <p:extLst>
      <p:ext uri="{BB962C8B-B14F-4D97-AF65-F5344CB8AC3E}">
        <p14:creationId xmlns:p14="http://schemas.microsoft.com/office/powerpoint/2010/main" val="1288330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distributed messaging systems, it is crucial to design for scenarios where some components may fail while other continues to operate. Handling partial failures effectively ensures that the system can maintain service continuity and degrade gracefully, rather than experience complete outages. Techniques such as graceful degradation, service isolation, and implementing retry and timeout policies help manage these partial failures, allowing the system to recover and continue functioning with minimal disruption.</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36</a:t>
            </a:fld>
            <a:endParaRPr lang="en-US"/>
          </a:p>
        </p:txBody>
      </p:sp>
    </p:spTree>
    <p:extLst>
      <p:ext uri="{BB962C8B-B14F-4D97-AF65-F5344CB8AC3E}">
        <p14:creationId xmlns:p14="http://schemas.microsoft.com/office/powerpoint/2010/main" val="550717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the system to continue functioning, albeit with reduced capacity, when some components fail.</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Service Isolation</a:t>
            </a:r>
            <a:r>
              <a:rPr lang="en-US" b="0" u="none" dirty="0"/>
              <a:t>: Isolate failing components to prevent them from affecting the entire system.</a:t>
            </a:r>
          </a:p>
          <a:p>
            <a:pPr marL="171450" indent="-171450">
              <a:buFont typeface="Arial" panose="020B0604020202020204" pitchFamily="34" charset="0"/>
              <a:buChar char="•"/>
            </a:pPr>
            <a:r>
              <a:rPr lang="en-US" b="1" u="none" dirty="0"/>
              <a:t>Fallback Strategies</a:t>
            </a:r>
            <a:r>
              <a:rPr lang="en-US" b="0" u="none" dirty="0"/>
              <a:t>: Implement fallback strategies to handle requests when primary services are unavailable.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that the system remains operational even when some components fail, maintaining service continuity.</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37</a:t>
            </a:fld>
            <a:endParaRPr lang="en-US"/>
          </a:p>
        </p:txBody>
      </p:sp>
    </p:spTree>
    <p:extLst>
      <p:ext uri="{BB962C8B-B14F-4D97-AF65-F5344CB8AC3E}">
        <p14:creationId xmlns:p14="http://schemas.microsoft.com/office/powerpoint/2010/main" val="2821932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retry and timeout policies to handle transient failures and ensure timely recovery.</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Retry Logic</a:t>
            </a:r>
            <a:r>
              <a:rPr lang="en-US" b="0" u="none" dirty="0"/>
              <a:t>: Automatically retry failed operations after a short delay to recover from temporary issues.</a:t>
            </a:r>
          </a:p>
          <a:p>
            <a:pPr marL="171450" indent="-171450">
              <a:buFont typeface="Arial" panose="020B0604020202020204" pitchFamily="34" charset="0"/>
              <a:buChar char="•"/>
            </a:pPr>
            <a:r>
              <a:rPr lang="en-US" b="1" u="none" dirty="0"/>
              <a:t>Timeouts</a:t>
            </a:r>
            <a:r>
              <a:rPr lang="en-US" b="0" u="none" dirty="0"/>
              <a:t>: Set timeouts for operations to prevent them from hanging indefinitely and to trigger retries or alternative actions.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Improves system resilience by handling transient failures and ensuring timely recovery.</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38</a:t>
            </a:fld>
            <a:endParaRPr lang="en-US"/>
          </a:p>
        </p:txBody>
      </p:sp>
    </p:spTree>
    <p:extLst>
      <p:ext uri="{BB962C8B-B14F-4D97-AF65-F5344CB8AC3E}">
        <p14:creationId xmlns:p14="http://schemas.microsoft.com/office/powerpoint/2010/main" val="2074050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Ensuring system resilience is vital for maintaining the reliability and stability of messaging systems, especially under varying loads and unexpected failures. By implementing continuous monitoring, effective alerting, and load balancing, we can proactively manage system health and quickly respond to any issues. Additionally, strategies like dynamic scaling and distributing load evenly across multiple instances help maintain consistent performance and prevent overloading. These resilience strategies are essential for building robust messaging systems that can adapt and thrive in diverse operational environments.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39</a:t>
            </a:fld>
            <a:endParaRPr lang="en-US"/>
          </a:p>
        </p:txBody>
      </p:sp>
    </p:spTree>
    <p:extLst>
      <p:ext uri="{BB962C8B-B14F-4D97-AF65-F5344CB8AC3E}">
        <p14:creationId xmlns:p14="http://schemas.microsoft.com/office/powerpoint/2010/main" val="306428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C8EE-8442-8C7F-F37B-5541C846C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8A19A-8ABE-A5B9-4FD0-DD00A1E81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0099A-4314-0BAF-B9C8-84B6F8706900}"/>
              </a:ext>
            </a:extLst>
          </p:cNvPr>
          <p:cNvSpPr>
            <a:spLocks noGrp="1"/>
          </p:cNvSpPr>
          <p:nvPr>
            <p:ph type="body" idx="1"/>
          </p:nvPr>
        </p:nvSpPr>
        <p:spPr/>
        <p:txBody>
          <a:bodyPr/>
          <a:lstStyle/>
          <a:p>
            <a:r>
              <a:rPr lang="en-US" dirty="0"/>
              <a:t>Continuously monitor the system and set up alerts to detect and respond to failures promptly.</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Health Checks</a:t>
            </a:r>
            <a:r>
              <a:rPr lang="en-US" b="0" u="none" dirty="0"/>
              <a:t>: Implement regular health checks for components to ensure they are functioning correctly.</a:t>
            </a:r>
          </a:p>
          <a:p>
            <a:pPr marL="171450" indent="-171450">
              <a:buFont typeface="Arial" panose="020B0604020202020204" pitchFamily="34" charset="0"/>
              <a:buChar char="•"/>
            </a:pPr>
            <a:r>
              <a:rPr lang="en-US" b="1" u="none" dirty="0"/>
              <a:t>Automated Alerts</a:t>
            </a:r>
            <a:r>
              <a:rPr lang="en-US" b="0" u="none" dirty="0"/>
              <a:t>: Set up automated alerts to notify administrators of any issues or anomalies.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proactive management of system health and quick response to failures.</a:t>
            </a:r>
            <a:endParaRPr lang="en-US" b="1" u="sng" dirty="0"/>
          </a:p>
        </p:txBody>
      </p:sp>
      <p:sp>
        <p:nvSpPr>
          <p:cNvPr id="4" name="Slide Number Placeholder 3">
            <a:extLst>
              <a:ext uri="{FF2B5EF4-FFF2-40B4-BE49-F238E27FC236}">
                <a16:creationId xmlns:a16="http://schemas.microsoft.com/office/drawing/2014/main" id="{3F35557F-C6F3-947B-C160-697FF91EA3A2}"/>
              </a:ext>
            </a:extLst>
          </p:cNvPr>
          <p:cNvSpPr>
            <a:spLocks noGrp="1"/>
          </p:cNvSpPr>
          <p:nvPr>
            <p:ph type="sldNum" sz="quarter" idx="5"/>
          </p:nvPr>
        </p:nvSpPr>
        <p:spPr/>
        <p:txBody>
          <a:bodyPr/>
          <a:lstStyle/>
          <a:p>
            <a:fld id="{F5000ACD-0348-4F47-9C35-586193A86BF3}" type="slidenum">
              <a:rPr lang="en-US" smtClean="0"/>
              <a:t>40</a:t>
            </a:fld>
            <a:endParaRPr lang="en-US"/>
          </a:p>
        </p:txBody>
      </p:sp>
    </p:spTree>
    <p:extLst>
      <p:ext uri="{BB962C8B-B14F-4D97-AF65-F5344CB8AC3E}">
        <p14:creationId xmlns:p14="http://schemas.microsoft.com/office/powerpoint/2010/main" val="321155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load balancing and auto-scaling to distribute load evenly and handle varying traffic.</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Dynamic Scaling</a:t>
            </a:r>
            <a:r>
              <a:rPr lang="en-US" b="0" u="none" dirty="0"/>
              <a:t>: Automatically scale resources up or down based on current load to handle traffic spikes and reduce costs.</a:t>
            </a:r>
          </a:p>
          <a:p>
            <a:pPr marL="171450" indent="-171450">
              <a:buFont typeface="Arial" panose="020B0604020202020204" pitchFamily="34" charset="0"/>
              <a:buChar char="•"/>
            </a:pPr>
            <a:r>
              <a:rPr lang="en-US" b="1" u="none" dirty="0"/>
              <a:t>Load Distribution</a:t>
            </a:r>
            <a:r>
              <a:rPr lang="en-US" b="0" u="none" dirty="0"/>
              <a:t>: Distribute load evenly across multiple instances to prevent overloading any single component.</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system resilience and ensures consistent performance under varying loads.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41</a:t>
            </a:fld>
            <a:endParaRPr lang="en-US"/>
          </a:p>
        </p:txBody>
      </p:sp>
    </p:spTree>
    <p:extLst>
      <p:ext uri="{BB962C8B-B14F-4D97-AF65-F5344CB8AC3E}">
        <p14:creationId xmlns:p14="http://schemas.microsoft.com/office/powerpoint/2010/main" val="116851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Increase the capacity of the messaging system by adding more instances or nodes.</a:t>
            </a:r>
          </a:p>
          <a:p>
            <a:endParaRPr lang="en-US" b="0" u="none" dirty="0"/>
          </a:p>
          <a:p>
            <a:r>
              <a:rPr lang="en-US" b="1" u="sng" dirty="0"/>
              <a:t>Techniques</a:t>
            </a:r>
            <a:endParaRPr lang="en-US" b="0" u="none" dirty="0"/>
          </a:p>
          <a:p>
            <a:pPr marL="171450" indent="-171450">
              <a:buFont typeface="Arial" panose="020B0604020202020204" pitchFamily="34" charset="0"/>
              <a:buChar char="•"/>
            </a:pPr>
            <a:r>
              <a:rPr lang="en-US" b="1" u="none" dirty="0"/>
              <a:t>Load Balancers</a:t>
            </a:r>
            <a:r>
              <a:rPr lang="en-US" b="0" u="none" dirty="0"/>
              <a:t>: Distribute incoming messages evenly across multiple instances to avoid overloading any single node.</a:t>
            </a:r>
          </a:p>
          <a:p>
            <a:pPr marL="171450" indent="-171450">
              <a:buFont typeface="Arial" panose="020B0604020202020204" pitchFamily="34" charset="0"/>
              <a:buChar char="•"/>
            </a:pPr>
            <a:r>
              <a:rPr lang="en-US" b="1" u="none" dirty="0"/>
              <a:t>Sharding</a:t>
            </a:r>
            <a:r>
              <a:rPr lang="en-US" b="0" u="none" dirty="0"/>
              <a:t>: Partition messages across different nodes based on specific criteria (e.g., message attributes).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the system’s ability to handle a large number of messages and increases fault tolerance.</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a:t>
            </a:fld>
            <a:endParaRPr lang="en-US"/>
          </a:p>
        </p:txBody>
      </p:sp>
    </p:spTree>
    <p:extLst>
      <p:ext uri="{BB962C8B-B14F-4D97-AF65-F5344CB8AC3E}">
        <p14:creationId xmlns:p14="http://schemas.microsoft.com/office/powerpoint/2010/main" val="4129867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3ADBB-5CAC-9D56-9950-920F146B7B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10E83-8249-1BE8-02DA-45FE63A4F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67FE1-E5ED-AE53-8191-4299FA11C473}"/>
              </a:ext>
            </a:extLst>
          </p:cNvPr>
          <p:cNvSpPr>
            <a:spLocks noGrp="1"/>
          </p:cNvSpPr>
          <p:nvPr>
            <p:ph type="body" idx="1"/>
          </p:nvPr>
        </p:nvSpPr>
        <p:spPr/>
        <p:txBody>
          <a:bodyPr/>
          <a:lstStyle/>
          <a:p>
            <a:r>
              <a:rPr lang="en-US" b="1" dirty="0"/>
              <a:t>Redundancy and Disaster Recovery</a:t>
            </a:r>
            <a:r>
              <a:rPr lang="en-US" b="0" dirty="0"/>
              <a:t>: Implement redundancy and plan for disaster recovery to ensure system resilience.</a:t>
            </a:r>
          </a:p>
          <a:p>
            <a:endParaRPr lang="en-US" b="0" dirty="0"/>
          </a:p>
          <a:p>
            <a:r>
              <a:rPr lang="en-US" b="1" u="none" dirty="0"/>
              <a:t>Handling Partial Failures</a:t>
            </a:r>
            <a:r>
              <a:rPr lang="en-US" b="0" u="none" dirty="0"/>
              <a:t>: Use graceful degradation, retry, and timeout policies to handle partial failures.</a:t>
            </a:r>
          </a:p>
          <a:p>
            <a:endParaRPr lang="en-US" b="0" u="none" dirty="0"/>
          </a:p>
          <a:p>
            <a:r>
              <a:rPr lang="en-US" b="1" u="none" dirty="0"/>
              <a:t>System Resilience</a:t>
            </a:r>
            <a:r>
              <a:rPr lang="en-US" b="0" u="none" dirty="0"/>
              <a:t>: Monitor the system continuously and use load balancing and scaling to maintain resilience.</a:t>
            </a:r>
            <a:endParaRPr lang="en-US" b="1" u="none" dirty="0"/>
          </a:p>
        </p:txBody>
      </p:sp>
      <p:sp>
        <p:nvSpPr>
          <p:cNvPr id="4" name="Slide Number Placeholder 3">
            <a:extLst>
              <a:ext uri="{FF2B5EF4-FFF2-40B4-BE49-F238E27FC236}">
                <a16:creationId xmlns:a16="http://schemas.microsoft.com/office/drawing/2014/main" id="{A2628882-5712-AF94-C38F-71E62D878A02}"/>
              </a:ext>
            </a:extLst>
          </p:cNvPr>
          <p:cNvSpPr>
            <a:spLocks noGrp="1"/>
          </p:cNvSpPr>
          <p:nvPr>
            <p:ph type="sldNum" sz="quarter" idx="5"/>
          </p:nvPr>
        </p:nvSpPr>
        <p:spPr/>
        <p:txBody>
          <a:bodyPr/>
          <a:lstStyle/>
          <a:p>
            <a:fld id="{F5000ACD-0348-4F47-9C35-586193A86BF3}" type="slidenum">
              <a:rPr lang="en-US" smtClean="0"/>
              <a:t>42</a:t>
            </a:fld>
            <a:endParaRPr lang="en-US"/>
          </a:p>
        </p:txBody>
      </p:sp>
    </p:spTree>
    <p:extLst>
      <p:ext uri="{BB962C8B-B14F-4D97-AF65-F5344CB8AC3E}">
        <p14:creationId xmlns:p14="http://schemas.microsoft.com/office/powerpoint/2010/main" val="1633735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modern messaging systems, flexibility and adaptability are essential for managing diverse requirements and dynamic workloads. Supporting multiple communication protocols and data formats ensures seamless interoperability between different systems. Additionally, handling dynamic workloads through elastic scaling and load shifting allows the system to maintain performance and efficiency under varying conditions. Adapting to changing requires through modular design and robust configuration management enables the system to evolve and respond to new challenges without significant disruptions. This section explores key strategies to enhance the flexibility and adaptability of messaging systems.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43</a:t>
            </a:fld>
            <a:endParaRPr lang="en-US"/>
          </a:p>
        </p:txBody>
      </p:sp>
    </p:spTree>
    <p:extLst>
      <p:ext uri="{BB962C8B-B14F-4D97-AF65-F5344CB8AC3E}">
        <p14:creationId xmlns:p14="http://schemas.microsoft.com/office/powerpoint/2010/main" val="3629539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modern messaging systems, it is essential to support a variety of communication protocols and data formats to ensure seamless interoperability between different clients and services. By designing the system to be protocol-agnostic and flexible in data formats, we can accommodate diverse requirements and enhance compatibility across heterogeneous environments. This flexibility allows the system to adapt to changing technologies and evolving data standards, ensuring efficient and reliable communication in a wide range of scenarios.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44</a:t>
            </a:fld>
            <a:endParaRPr lang="en-US"/>
          </a:p>
        </p:txBody>
      </p:sp>
    </p:spTree>
    <p:extLst>
      <p:ext uri="{BB962C8B-B14F-4D97-AF65-F5344CB8AC3E}">
        <p14:creationId xmlns:p14="http://schemas.microsoft.com/office/powerpoint/2010/main" val="2127119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the messaging system to support multiple communication protocols (e.g., HTTP, MQTT, AMQP) to accommodate various client and service requirements.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Protocol Gateways</a:t>
            </a:r>
            <a:r>
              <a:rPr lang="en-US" b="0" u="none" dirty="0"/>
              <a:t>: Implement protocol gateways to translate between different communication protocols.</a:t>
            </a:r>
          </a:p>
          <a:p>
            <a:pPr marL="171450" indent="-171450">
              <a:buFont typeface="Arial" panose="020B0604020202020204" pitchFamily="34" charset="0"/>
              <a:buChar char="•"/>
            </a:pPr>
            <a:r>
              <a:rPr lang="en-US" b="1" u="none" dirty="0"/>
              <a:t>Pluggable Architecture</a:t>
            </a:r>
            <a:r>
              <a:rPr lang="en-US" b="0" u="none" dirty="0"/>
              <a:t>: Use a pluggable architecture that allows easy integration of new protocols as needed.</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interoperability and allows the system to work with a wide range of clients and services.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45</a:t>
            </a:fld>
            <a:endParaRPr lang="en-US"/>
          </a:p>
        </p:txBody>
      </p:sp>
    </p:spTree>
    <p:extLst>
      <p:ext uri="{BB962C8B-B14F-4D97-AF65-F5344CB8AC3E}">
        <p14:creationId xmlns:p14="http://schemas.microsoft.com/office/powerpoint/2010/main" val="2365293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multiple data formats (e.g., JSON, XML, Avro) to enable seamless communication between heterogeneous systems.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Serialization Libraries</a:t>
            </a:r>
            <a:r>
              <a:rPr lang="en-US" b="0" u="none" dirty="0"/>
              <a:t>: Use serialization libraries that support various data formats, making it easy to switch or add new formats.</a:t>
            </a:r>
          </a:p>
          <a:p>
            <a:pPr marL="171450" indent="-171450">
              <a:buFont typeface="Arial" panose="020B0604020202020204" pitchFamily="34" charset="0"/>
              <a:buChar char="•"/>
            </a:pPr>
            <a:r>
              <a:rPr lang="en-US" b="1" u="none" dirty="0"/>
              <a:t>Schema Evolution</a:t>
            </a:r>
            <a:r>
              <a:rPr lang="en-US" b="0" u="none" dirty="0"/>
              <a:t>: Implement schema evolution techniques to manage changes in data formats without breaking compatibility.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Facilitates communication between diverse systems and supports evolving data requirements.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46</a:t>
            </a:fld>
            <a:endParaRPr lang="en-US"/>
          </a:p>
        </p:txBody>
      </p:sp>
    </p:spTree>
    <p:extLst>
      <p:ext uri="{BB962C8B-B14F-4D97-AF65-F5344CB8AC3E}">
        <p14:creationId xmlns:p14="http://schemas.microsoft.com/office/powerpoint/2010/main" val="2348638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messaging systems, the ability to manage dynamic workloads is essential for maintaining consistent performance and efficiency. As message volumes and systems demands fluctuate, it is crucial to implement strategies that allow the system to adapt in real-time. Techniques such as elastic scaling and local shifting enable the system to dynamically adjust resources and balance loads, ensuring optimal resource utilization and prevent bottlenecks. By effectively handling dynamic workloads, we can build resilient messaging systems that can seamlessly accommodate varying traffic patterns and operational demands.</a:t>
            </a:r>
          </a:p>
        </p:txBody>
      </p:sp>
      <p:sp>
        <p:nvSpPr>
          <p:cNvPr id="4" name="Slide Number Placeholder 3"/>
          <p:cNvSpPr>
            <a:spLocks noGrp="1"/>
          </p:cNvSpPr>
          <p:nvPr>
            <p:ph type="sldNum" sz="quarter" idx="5"/>
          </p:nvPr>
        </p:nvSpPr>
        <p:spPr/>
        <p:txBody>
          <a:bodyPr/>
          <a:lstStyle/>
          <a:p>
            <a:fld id="{F5000ACD-0348-4F47-9C35-586193A86BF3}" type="slidenum">
              <a:rPr lang="en-US" smtClean="0"/>
              <a:t>47</a:t>
            </a:fld>
            <a:endParaRPr lang="en-US"/>
          </a:p>
        </p:txBody>
      </p:sp>
    </p:spTree>
    <p:extLst>
      <p:ext uri="{BB962C8B-B14F-4D97-AF65-F5344CB8AC3E}">
        <p14:creationId xmlns:p14="http://schemas.microsoft.com/office/powerpoint/2010/main" val="1597196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elastic scaling to dynamically adjust resources based on current workloads.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Auto-Scaling</a:t>
            </a:r>
            <a:r>
              <a:rPr lang="en-US" b="0" u="none" dirty="0"/>
              <a:t>: Use auto-scaling policies to automatically add or remove resources based on real-time demands.</a:t>
            </a:r>
          </a:p>
          <a:p>
            <a:pPr marL="171450" indent="-171450">
              <a:buFont typeface="Arial" panose="020B0604020202020204" pitchFamily="34" charset="0"/>
              <a:buChar char="•"/>
            </a:pPr>
            <a:r>
              <a:rPr lang="en-US" b="1" u="none" dirty="0"/>
              <a:t>Serverless Computing</a:t>
            </a:r>
            <a:r>
              <a:rPr lang="en-US" b="0" u="none" dirty="0"/>
              <a:t>: Leverage services computing (e.g., AWS Lambda, Azure Functions) to automatically scale functions in response to incoming requests without managing the underlying infrastructure.</a:t>
            </a:r>
          </a:p>
          <a:p>
            <a:pPr marL="171450" indent="-171450">
              <a:buFont typeface="Arial" panose="020B0604020202020204" pitchFamily="34" charset="0"/>
              <a:buChar char="•"/>
            </a:pPr>
            <a:r>
              <a:rPr lang="en-US" b="1" u="none" dirty="0"/>
              <a:t>Containerization</a:t>
            </a:r>
            <a:r>
              <a:rPr lang="en-US" b="0" u="none" dirty="0"/>
              <a:t>: Use containerization (e.g., Docker, Kubernetes) to deploy and scale services quickly and efficiently.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the system can handle varying workloads efficiently, maintaining performance and cost-effectiveness.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48</a:t>
            </a:fld>
            <a:endParaRPr lang="en-US"/>
          </a:p>
        </p:txBody>
      </p:sp>
    </p:spTree>
    <p:extLst>
      <p:ext uri="{BB962C8B-B14F-4D97-AF65-F5344CB8AC3E}">
        <p14:creationId xmlns:p14="http://schemas.microsoft.com/office/powerpoint/2010/main" val="1503817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 loads dynamically between different parts of the system to balance resource utilization and avoid bottlenecks.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Dynamic Load Balancing</a:t>
            </a:r>
            <a:r>
              <a:rPr lang="en-US" b="0" u="none" dirty="0"/>
              <a:t>: Implement dynamic load balancing to distribute workloads based on current resource utilization.</a:t>
            </a:r>
          </a:p>
          <a:p>
            <a:pPr marL="171450" indent="-171450">
              <a:buFont typeface="Arial" panose="020B0604020202020204" pitchFamily="34" charset="0"/>
              <a:buChar char="•"/>
            </a:pPr>
            <a:r>
              <a:rPr lang="en-US" b="1" u="none" dirty="0"/>
              <a:t>Resource Reallocation</a:t>
            </a:r>
            <a:r>
              <a:rPr lang="en-US" b="0" u="none" dirty="0"/>
              <a:t>: Reallocate resources dynamically to different parts of the system as needed.</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Optimizes resource utilization and prevents overload in any single component, enhancing overall system performance.</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49</a:t>
            </a:fld>
            <a:endParaRPr lang="en-US"/>
          </a:p>
        </p:txBody>
      </p:sp>
    </p:spTree>
    <p:extLst>
      <p:ext uri="{BB962C8B-B14F-4D97-AF65-F5344CB8AC3E}">
        <p14:creationId xmlns:p14="http://schemas.microsoft.com/office/powerpoint/2010/main" val="59592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dynamic and evolving environments, messaging systems must be designed to adapt to changing requirements seamlessly. By employing modular designs and robust configuration management practices, we can ensure that system components can be easily modified, extended, or replaced without causing significant distributions. This adaptability slows the system to respond quickly to new challenges, integrate with emerging technologies, and continuously improve to meet the demands of modern applications.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50</a:t>
            </a:fld>
            <a:endParaRPr lang="en-US"/>
          </a:p>
        </p:txBody>
      </p:sp>
    </p:spTree>
    <p:extLst>
      <p:ext uri="{BB962C8B-B14F-4D97-AF65-F5344CB8AC3E}">
        <p14:creationId xmlns:p14="http://schemas.microsoft.com/office/powerpoint/2010/main" val="3458306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modular design to allow easy modification and extension of system components.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Microservices Architecture</a:t>
            </a:r>
            <a:r>
              <a:rPr lang="en-US" b="0" u="none" dirty="0"/>
              <a:t>: Implement a microservices architecture to break down the system into smaller, independent components that can be updated or replaced without affecting the entire system.</a:t>
            </a:r>
          </a:p>
          <a:p>
            <a:pPr marL="171450" indent="-171450">
              <a:buFont typeface="Arial" panose="020B0604020202020204" pitchFamily="34" charset="0"/>
              <a:buChar char="•"/>
            </a:pPr>
            <a:r>
              <a:rPr lang="en-US" b="1" u="none" dirty="0"/>
              <a:t>API-First Approach</a:t>
            </a:r>
            <a:r>
              <a:rPr lang="en-US" b="0" u="none" dirty="0"/>
              <a:t>: Design services with well-defined APIs to facilitate integration and modification.</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flexibility and makes it easier to adapt to changing requirements without significant </a:t>
            </a:r>
            <a:r>
              <a:rPr lang="en-US" b="0" u="none" dirty="0" err="1"/>
              <a:t>distrupotions</a:t>
            </a:r>
            <a:r>
              <a:rPr lang="en-US" b="0" u="none" dirty="0"/>
              <a:t>.</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51</a:t>
            </a:fld>
            <a:endParaRPr lang="en-US"/>
          </a:p>
        </p:txBody>
      </p:sp>
    </p:spTree>
    <p:extLst>
      <p:ext uri="{BB962C8B-B14F-4D97-AF65-F5344CB8AC3E}">
        <p14:creationId xmlns:p14="http://schemas.microsoft.com/office/powerpoint/2010/main" val="3378105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the capacity of individual instances by adding more resources (CPU, memory, storage).</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Resource Optimization</a:t>
            </a:r>
            <a:r>
              <a:rPr lang="en-US" b="0" u="none" dirty="0"/>
              <a:t>: Optimize the use of resources to improve performance and handle increased loads.</a:t>
            </a:r>
          </a:p>
          <a:p>
            <a:pPr marL="171450" indent="-171450">
              <a:buFont typeface="Arial" panose="020B0604020202020204" pitchFamily="34" charset="0"/>
              <a:buChar char="•"/>
            </a:pPr>
            <a:r>
              <a:rPr lang="en-US" b="1" u="none" dirty="0"/>
              <a:t>Scaling Up</a:t>
            </a:r>
            <a:r>
              <a:rPr lang="en-US" b="0" u="none" dirty="0"/>
              <a:t>: Upgrade existing hardware or virtual machine specifications.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Improves the performance of individual instances without the need for additional infrastructure.</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a:t>
            </a:fld>
            <a:endParaRPr lang="en-US"/>
          </a:p>
        </p:txBody>
      </p:sp>
    </p:spTree>
    <p:extLst>
      <p:ext uri="{BB962C8B-B14F-4D97-AF65-F5344CB8AC3E}">
        <p14:creationId xmlns:p14="http://schemas.microsoft.com/office/powerpoint/2010/main" val="826805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robust configuration management practices to manage and apply configuration changes efficiently.</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Centralized Configuration</a:t>
            </a:r>
            <a:r>
              <a:rPr lang="en-US" b="0" u="none" dirty="0"/>
              <a:t>: Use centralized configuration management tools to manage configuration across the system.</a:t>
            </a:r>
          </a:p>
          <a:p>
            <a:pPr marL="171450" indent="-171450">
              <a:buFont typeface="Arial" panose="020B0604020202020204" pitchFamily="34" charset="0"/>
              <a:buChar char="•"/>
            </a:pPr>
            <a:r>
              <a:rPr lang="en-US" b="1" u="none" dirty="0"/>
              <a:t>Version Control</a:t>
            </a:r>
            <a:r>
              <a:rPr lang="en-US" b="0" u="none" dirty="0"/>
              <a:t>: Track configuration changes using version control systems to ensure consistency and traceability.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Allows for efficient and consistent application of configuration changes, reducing the risk of errors and downtime.</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52</a:t>
            </a:fld>
            <a:endParaRPr lang="en-US"/>
          </a:p>
        </p:txBody>
      </p:sp>
    </p:spTree>
    <p:extLst>
      <p:ext uri="{BB962C8B-B14F-4D97-AF65-F5344CB8AC3E}">
        <p14:creationId xmlns:p14="http://schemas.microsoft.com/office/powerpoint/2010/main" val="221746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1B745-E84A-28BC-28E9-93FFC991D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7BF17-568C-CA04-DD43-9B773AFD5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D62C2C-B963-1786-3375-3F3ACCA8DD96}"/>
              </a:ext>
            </a:extLst>
          </p:cNvPr>
          <p:cNvSpPr>
            <a:spLocks noGrp="1"/>
          </p:cNvSpPr>
          <p:nvPr>
            <p:ph type="body" idx="1"/>
          </p:nvPr>
        </p:nvSpPr>
        <p:spPr/>
        <p:txBody>
          <a:bodyPr/>
          <a:lstStyle/>
          <a:p>
            <a:r>
              <a:rPr lang="en-US" b="1" dirty="0"/>
              <a:t>Protocol and Format Flexibility</a:t>
            </a:r>
            <a:r>
              <a:rPr lang="en-US" b="0" dirty="0"/>
              <a:t>: Support multiple communication protocols and data formats to enhance interoperability.</a:t>
            </a:r>
          </a:p>
          <a:p>
            <a:endParaRPr lang="en-US" b="0" u="none" dirty="0"/>
          </a:p>
          <a:p>
            <a:r>
              <a:rPr lang="en-US" b="1" u="none" dirty="0"/>
              <a:t>Dynamic Workloads</a:t>
            </a:r>
            <a:r>
              <a:rPr lang="en-US" b="0" u="none" dirty="0"/>
              <a:t>: Implement elastic scaling and load shifting to handle varying workloads efficiently.</a:t>
            </a:r>
          </a:p>
          <a:p>
            <a:endParaRPr lang="en-US" b="0" u="none" dirty="0"/>
          </a:p>
          <a:p>
            <a:r>
              <a:rPr lang="en-US" b="1" u="none" dirty="0"/>
              <a:t>Changing Requirements</a:t>
            </a:r>
            <a:r>
              <a:rPr lang="en-US" b="0" u="none" dirty="0"/>
              <a:t>: Use modern design and robust configuration management to adapt to evolving system requirements.</a:t>
            </a:r>
            <a:endParaRPr lang="en-US" b="1" u="none" dirty="0"/>
          </a:p>
        </p:txBody>
      </p:sp>
      <p:sp>
        <p:nvSpPr>
          <p:cNvPr id="4" name="Slide Number Placeholder 3">
            <a:extLst>
              <a:ext uri="{FF2B5EF4-FFF2-40B4-BE49-F238E27FC236}">
                <a16:creationId xmlns:a16="http://schemas.microsoft.com/office/drawing/2014/main" id="{AF3AFA78-B8F6-92B1-6F53-0A4161A60FE2}"/>
              </a:ext>
            </a:extLst>
          </p:cNvPr>
          <p:cNvSpPr>
            <a:spLocks noGrp="1"/>
          </p:cNvSpPr>
          <p:nvPr>
            <p:ph type="sldNum" sz="quarter" idx="5"/>
          </p:nvPr>
        </p:nvSpPr>
        <p:spPr/>
        <p:txBody>
          <a:bodyPr/>
          <a:lstStyle/>
          <a:p>
            <a:fld id="{F5000ACD-0348-4F47-9C35-586193A86BF3}" type="slidenum">
              <a:rPr lang="en-US" smtClean="0"/>
              <a:t>53</a:t>
            </a:fld>
            <a:endParaRPr lang="en-US"/>
          </a:p>
        </p:txBody>
      </p:sp>
    </p:spTree>
    <p:extLst>
      <p:ext uri="{BB962C8B-B14F-4D97-AF65-F5344CB8AC3E}">
        <p14:creationId xmlns:p14="http://schemas.microsoft.com/office/powerpoint/2010/main" val="3316287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Scalability</a:t>
            </a:r>
            <a:r>
              <a:rPr lang="en-US" b="0" dirty="0"/>
              <a:t>: Ensuring messaging systems can efficiently handle increasing loads through horizontal and vertical scaling, load balancing, and strategies for high-throughput and large volumes of messages.</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56</a:t>
            </a:fld>
            <a:endParaRPr lang="en-US"/>
          </a:p>
        </p:txBody>
      </p:sp>
    </p:spTree>
    <p:extLst>
      <p:ext uri="{BB962C8B-B14F-4D97-AF65-F5344CB8AC3E}">
        <p14:creationId xmlns:p14="http://schemas.microsoft.com/office/powerpoint/2010/main" val="1325693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Performance</a:t>
            </a:r>
            <a:r>
              <a:rPr lang="en-US" b="0" dirty="0"/>
              <a:t>: Minimizing latency and maximizing throughput to maintain responsive and high-performing systems. Techniques include efficient serialization, compression, parallel processing, and prioritization.</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57</a:t>
            </a:fld>
            <a:endParaRPr lang="en-US"/>
          </a:p>
        </p:txBody>
      </p:sp>
    </p:spTree>
    <p:extLst>
      <p:ext uri="{BB962C8B-B14F-4D97-AF65-F5344CB8AC3E}">
        <p14:creationId xmlns:p14="http://schemas.microsoft.com/office/powerpoint/2010/main" val="3346114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Security</a:t>
            </a:r>
            <a:r>
              <a:rPr lang="en-US" b="0" dirty="0"/>
              <a:t>: Protecting sensitive data through encryption, robust authentication and authorization, and ensuring message integrity and end-to-end encryption.</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58</a:t>
            </a:fld>
            <a:endParaRPr lang="en-US"/>
          </a:p>
        </p:txBody>
      </p:sp>
    </p:spTree>
    <p:extLst>
      <p:ext uri="{BB962C8B-B14F-4D97-AF65-F5344CB8AC3E}">
        <p14:creationId xmlns:p14="http://schemas.microsoft.com/office/powerpoint/2010/main" val="3814030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Fault Tolerance</a:t>
            </a:r>
            <a:r>
              <a:rPr lang="en-US" b="0" dirty="0"/>
              <a:t>: Designing for resilience with redundancy, disaster recovery plans, and techniques for handling partial failures. Continuous monitoring, load balancing, and scaling enhance system resilience.</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59</a:t>
            </a:fld>
            <a:endParaRPr lang="en-US"/>
          </a:p>
        </p:txBody>
      </p:sp>
    </p:spTree>
    <p:extLst>
      <p:ext uri="{BB962C8B-B14F-4D97-AF65-F5344CB8AC3E}">
        <p14:creationId xmlns:p14="http://schemas.microsoft.com/office/powerpoint/2010/main" val="947077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Flexibility and Adaptability</a:t>
            </a:r>
            <a:r>
              <a:rPr lang="en-US" b="0" dirty="0"/>
              <a:t>: Supporting multiple protocols and data formats, handling dynamic workloads through elastic scaling and load shifting, and adapting to changing requirements with modular design and configuration management.</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60</a:t>
            </a:fld>
            <a:endParaRPr lang="en-US"/>
          </a:p>
        </p:txBody>
      </p:sp>
    </p:spTree>
    <p:extLst>
      <p:ext uri="{BB962C8B-B14F-4D97-AF65-F5344CB8AC3E}">
        <p14:creationId xmlns:p14="http://schemas.microsoft.com/office/powerpoint/2010/main" val="4048875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Building Robust Messaging Systems</a:t>
            </a:r>
          </a:p>
          <a:p>
            <a:r>
              <a:rPr lang="en-US" b="0" u="none" dirty="0"/>
              <a:t>By focusing on scalability, performance, security, fault tolerance, and flexibility, we can design messaging systems that meet the demands of modern applications and ensure efficient, reliable, and secure message transmission and processing.</a:t>
            </a:r>
          </a:p>
          <a:p>
            <a:endParaRPr lang="en-US" dirty="0"/>
          </a:p>
          <a:p>
            <a:r>
              <a:rPr lang="en-US" b="1" u="sng" dirty="0"/>
              <a:t>Continuous Improvement</a:t>
            </a:r>
            <a:endParaRPr lang="en-US" b="0" u="none" dirty="0"/>
          </a:p>
          <a:p>
            <a:r>
              <a:rPr lang="en-US" b="0" u="none" dirty="0"/>
              <a:t>Regularly review And update system designs and practices to adapt to evolving technologies, changing requirements, and emerging challenges.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61</a:t>
            </a:fld>
            <a:endParaRPr lang="en-US"/>
          </a:p>
        </p:txBody>
      </p:sp>
    </p:spTree>
    <p:extLst>
      <p:ext uri="{BB962C8B-B14F-4D97-AF65-F5344CB8AC3E}">
        <p14:creationId xmlns:p14="http://schemas.microsoft.com/office/powerpoint/2010/main" val="3065614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 balancing is essential for distributing incoming messages evenly across multiple instances or nodes in a messaging system. By implementing effective load balancing techniques, we can prevent overloading any single component, optimize resource utilization, and ensure consistent performance and reliability.</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6</a:t>
            </a:fld>
            <a:endParaRPr lang="en-US"/>
          </a:p>
        </p:txBody>
      </p:sp>
    </p:spTree>
    <p:extLst>
      <p:ext uri="{BB962C8B-B14F-4D97-AF65-F5344CB8AC3E}">
        <p14:creationId xmlns:p14="http://schemas.microsoft.com/office/powerpoint/2010/main" val="131764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Round Robin</a:t>
            </a:r>
            <a:r>
              <a:rPr lang="en-US" b="0" dirty="0"/>
              <a:t>: Distributes messages equally among available nodes, ensuring even load distribution.</a:t>
            </a:r>
            <a:endParaRPr lang="en-US" b="1"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Weighted Round Robin</a:t>
            </a:r>
            <a:r>
              <a:rPr lang="en-US" b="0" dirty="0"/>
              <a:t>: Assign different weights to nodes based on capacity or performance, distributing messages proportionally.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Least Connections</a:t>
            </a:r>
            <a:r>
              <a:rPr lang="en-US" b="0" dirty="0"/>
              <a:t>: Routes messages to the node with the fewest active connections, optimizing resource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Content-Based Routing</a:t>
            </a:r>
            <a:r>
              <a:rPr lang="en-US" b="0" dirty="0"/>
              <a:t>: Distributes messages based on their content, ensuring that related messages are processed together.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7</a:t>
            </a:fld>
            <a:endParaRPr lang="en-US"/>
          </a:p>
        </p:txBody>
      </p:sp>
    </p:spTree>
    <p:extLst>
      <p:ext uri="{BB962C8B-B14F-4D97-AF65-F5344CB8AC3E}">
        <p14:creationId xmlns:p14="http://schemas.microsoft.com/office/powerpoint/2010/main" val="4078792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8</a:t>
            </a:fld>
            <a:endParaRPr lang="en-US"/>
          </a:p>
        </p:txBody>
      </p:sp>
    </p:spTree>
    <p:extLst>
      <p:ext uri="{BB962C8B-B14F-4D97-AF65-F5344CB8AC3E}">
        <p14:creationId xmlns:p14="http://schemas.microsoft.com/office/powerpoint/2010/main" val="2224816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Batch Processing</a:t>
            </a:r>
            <a:r>
              <a:rPr lang="en-US" b="0" dirty="0"/>
              <a:t>: Aggregate multiple messages into batches and process them together to improve efficiency and throughput.</a:t>
            </a:r>
            <a:endParaRPr lang="en-US" b="1"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Message Partitioning</a:t>
            </a:r>
            <a:r>
              <a:rPr lang="en-US" b="0" dirty="0"/>
              <a:t>: Divide messages into partitions based on attributes, allowing parallel processing and reducing bottlenecks.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Asynchronous Processing</a:t>
            </a:r>
            <a:r>
              <a:rPr lang="en-US" b="0" dirty="0"/>
              <a:t>: Decouple message production and consumption, allowing the system to handle high message rates without blocking.</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Auto-Scaling</a:t>
            </a:r>
            <a:r>
              <a:rPr lang="en-US" b="0" dirty="0"/>
              <a:t>: Automatically adjust the number of instances or resources based on the current load, ensuring that the system can handle fluctuating traffic.</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9</a:t>
            </a:fld>
            <a:endParaRPr lang="en-US"/>
          </a:p>
        </p:txBody>
      </p:sp>
    </p:spTree>
    <p:extLst>
      <p:ext uri="{BB962C8B-B14F-4D97-AF65-F5344CB8AC3E}">
        <p14:creationId xmlns:p14="http://schemas.microsoft.com/office/powerpoint/2010/main" val="301730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727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F8BB486-41EA-13B5-9AF0-42BBC8163251}"/>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1206D206-CC76-B356-133C-0A969DA0AE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F798492D-9410-E54A-28DD-30F3F008EA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958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C5D7F92D-F719-DFA6-480F-E13D689414BC}"/>
              </a:ext>
            </a:extLst>
          </p:cNvPr>
          <p:cNvSpPr>
            <a:spLocks noGrp="1"/>
          </p:cNvSpPr>
          <p:nvPr>
            <p:ph type="title" hasCustomPrompt="1"/>
          </p:nvPr>
        </p:nvSpPr>
        <p:spPr>
          <a:xfrm>
            <a:off x="546099" y="583163"/>
            <a:ext cx="11099800" cy="2845837"/>
          </a:xfrm>
        </p:spPr>
        <p:txBody>
          <a:bodyPr anchor="b"/>
          <a:lstStyle>
            <a:lvl1pPr algn="ctr">
              <a:defRPr sz="6000">
                <a:solidFill>
                  <a:schemeClr val="bg2"/>
                </a:solidFill>
              </a:defRPr>
            </a:lvl1pPr>
          </a:lstStyle>
          <a:p>
            <a:r>
              <a:rPr lang="en-US" dirty="0"/>
              <a:t>Click to edit Section title</a:t>
            </a:r>
          </a:p>
        </p:txBody>
      </p:sp>
      <p:sp>
        <p:nvSpPr>
          <p:cNvPr id="3" name="Presentation Title">
            <a:extLst>
              <a:ext uri="{FF2B5EF4-FFF2-40B4-BE49-F238E27FC236}">
                <a16:creationId xmlns:a16="http://schemas.microsoft.com/office/drawing/2014/main" id="{F8450C63-0FDF-68E3-C430-6BE7AA1CDE18}"/>
              </a:ext>
            </a:extLst>
          </p:cNvPr>
          <p:cNvSpPr txBox="1"/>
          <p:nvPr userDrawn="1"/>
        </p:nvSpPr>
        <p:spPr>
          <a:xfrm>
            <a:off x="3486150" y="6396335"/>
            <a:ext cx="5219699" cy="461665"/>
          </a:xfrm>
          <a:prstGeom prst="rect">
            <a:avLst/>
          </a:prstGeom>
          <a:noFill/>
        </p:spPr>
        <p:txBody>
          <a:bodyPr wrap="none" rtlCol="0">
            <a:spAutoFit/>
          </a:bodyPr>
          <a:lstStyle/>
          <a:p>
            <a:r>
              <a:rPr lang="en-US" sz="2400" dirty="0">
                <a:solidFill>
                  <a:schemeClr val="accent6"/>
                </a:solidFill>
              </a:rPr>
              <a:t>Unlock the Power of Messaging Patterns</a:t>
            </a:r>
          </a:p>
        </p:txBody>
      </p:sp>
      <p:sp>
        <p:nvSpPr>
          <p:cNvPr id="9" name="Subection Title">
            <a:extLst>
              <a:ext uri="{FF2B5EF4-FFF2-40B4-BE49-F238E27FC236}">
                <a16:creationId xmlns:a16="http://schemas.microsoft.com/office/drawing/2014/main" id="{A24D9923-57B7-3F72-BDE9-973B963E0642}"/>
              </a:ext>
            </a:extLst>
          </p:cNvPr>
          <p:cNvSpPr>
            <a:spLocks noGrp="1"/>
          </p:cNvSpPr>
          <p:nvPr>
            <p:ph type="body" sz="quarter" idx="10" hasCustomPrompt="1"/>
          </p:nvPr>
        </p:nvSpPr>
        <p:spPr>
          <a:xfrm>
            <a:off x="642257" y="4455467"/>
            <a:ext cx="11003642" cy="914400"/>
          </a:xfrm>
        </p:spPr>
        <p:txBody>
          <a:bodyPr>
            <a:noAutofit/>
          </a:bodyPr>
          <a:lstStyle>
            <a:lvl1pPr marL="0" indent="0" algn="ctr">
              <a:buNone/>
              <a:defRPr lang="en-US" sz="4000" kern="1200" dirty="0">
                <a:solidFill>
                  <a:schemeClr val="bg2"/>
                </a:solidFill>
                <a:latin typeface="+mj-lt"/>
                <a:ea typeface="+mj-ea"/>
                <a:cs typeface="+mj-cs"/>
              </a:defRPr>
            </a:lvl1pPr>
          </a:lstStyle>
          <a:p>
            <a:pPr lvl="0"/>
            <a:r>
              <a:rPr lang="en-US" dirty="0"/>
              <a:t>Click to edit subsection title</a:t>
            </a:r>
          </a:p>
        </p:txBody>
      </p:sp>
    </p:spTree>
    <p:extLst>
      <p:ext uri="{BB962C8B-B14F-4D97-AF65-F5344CB8AC3E}">
        <p14:creationId xmlns:p14="http://schemas.microsoft.com/office/powerpoint/2010/main" val="1933220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5E4057A-9753-03B7-9BF6-D812ABB82D5C}"/>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4" name="Secondary Content">
            <a:extLst>
              <a:ext uri="{FF2B5EF4-FFF2-40B4-BE49-F238E27FC236}">
                <a16:creationId xmlns:a16="http://schemas.microsoft.com/office/drawing/2014/main" id="{FDE02316-9F55-D549-0FD3-3FE4AE69933A}"/>
              </a:ext>
            </a:extLst>
          </p:cNvPr>
          <p:cNvSpPr>
            <a:spLocks noGrp="1"/>
          </p:cNvSpPr>
          <p:nvPr>
            <p:ph sz="half" idx="2"/>
          </p:nvPr>
        </p:nvSpPr>
        <p:spPr>
          <a:xfrm>
            <a:off x="6194778"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rimary Content">
            <a:extLst>
              <a:ext uri="{FF2B5EF4-FFF2-40B4-BE49-F238E27FC236}">
                <a16:creationId xmlns:a16="http://schemas.microsoft.com/office/drawing/2014/main" id="{32C729A9-72A4-DC89-E3AD-B75906BA7649}"/>
              </a:ext>
            </a:extLst>
          </p:cNvPr>
          <p:cNvSpPr>
            <a:spLocks noGrp="1"/>
          </p:cNvSpPr>
          <p:nvPr>
            <p:ph sz="half" idx="1"/>
          </p:nvPr>
        </p:nvSpPr>
        <p:spPr>
          <a:xfrm>
            <a:off x="548640"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a:extLst>
              <a:ext uri="{FF2B5EF4-FFF2-40B4-BE49-F238E27FC236}">
                <a16:creationId xmlns:a16="http://schemas.microsoft.com/office/drawing/2014/main" id="{026C142B-8301-F944-A303-6FF5113000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6564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Presenation Title Footer">
            <a:extLst>
              <a:ext uri="{FF2B5EF4-FFF2-40B4-BE49-F238E27FC236}">
                <a16:creationId xmlns:a16="http://schemas.microsoft.com/office/drawing/2014/main" id="{9EC920BD-70A9-B7EA-30FB-13D1FAF82F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6" name="Rigth Comparison">
            <a:extLst>
              <a:ext uri="{FF2B5EF4-FFF2-40B4-BE49-F238E27FC236}">
                <a16:creationId xmlns:a16="http://schemas.microsoft.com/office/drawing/2014/main" id="{787CCB16-0AAE-E45C-6993-A6FC55DBF3F3}"/>
              </a:ext>
            </a:extLst>
          </p:cNvPr>
          <p:cNvSpPr>
            <a:spLocks noGrp="1"/>
          </p:cNvSpPr>
          <p:nvPr>
            <p:ph sz="quarter" idx="4"/>
          </p:nvPr>
        </p:nvSpPr>
        <p:spPr>
          <a:xfrm>
            <a:off x="6373368" y="2441448"/>
            <a:ext cx="5276088"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Comparison Title">
            <a:extLst>
              <a:ext uri="{FF2B5EF4-FFF2-40B4-BE49-F238E27FC236}">
                <a16:creationId xmlns:a16="http://schemas.microsoft.com/office/drawing/2014/main" id="{0F73AC93-FC06-15C6-D0B8-36C019116720}"/>
              </a:ext>
            </a:extLst>
          </p:cNvPr>
          <p:cNvSpPr>
            <a:spLocks noGrp="1"/>
          </p:cNvSpPr>
          <p:nvPr>
            <p:ph type="body" sz="quarter" idx="3"/>
          </p:nvPr>
        </p:nvSpPr>
        <p:spPr>
          <a:xfrm>
            <a:off x="6369812"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Comparison Divider">
            <a:extLst>
              <a:ext uri="{FF2B5EF4-FFF2-40B4-BE49-F238E27FC236}">
                <a16:creationId xmlns:a16="http://schemas.microsoft.com/office/drawing/2014/main" id="{6061AE4D-4A1A-2767-57FB-93B7BCF30EEF}"/>
              </a:ext>
            </a:extLst>
          </p:cNvPr>
          <p:cNvCxnSpPr>
            <a:cxnSpLocks/>
          </p:cNvCxnSpPr>
          <p:nvPr userDrawn="1"/>
        </p:nvCxnSpPr>
        <p:spPr>
          <a:xfrm flipH="1">
            <a:off x="6099048" y="1645920"/>
            <a:ext cx="4644" cy="4663440"/>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Left Comparison">
            <a:extLst>
              <a:ext uri="{FF2B5EF4-FFF2-40B4-BE49-F238E27FC236}">
                <a16:creationId xmlns:a16="http://schemas.microsoft.com/office/drawing/2014/main" id="{D91756C4-37D6-0386-0375-9847BBAB699D}"/>
              </a:ext>
            </a:extLst>
          </p:cNvPr>
          <p:cNvSpPr>
            <a:spLocks noGrp="1"/>
          </p:cNvSpPr>
          <p:nvPr>
            <p:ph sz="half" idx="2"/>
          </p:nvPr>
        </p:nvSpPr>
        <p:spPr>
          <a:xfrm>
            <a:off x="548640" y="2441447"/>
            <a:ext cx="5276088"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Lett Comparison Title">
            <a:extLst>
              <a:ext uri="{FF2B5EF4-FFF2-40B4-BE49-F238E27FC236}">
                <a16:creationId xmlns:a16="http://schemas.microsoft.com/office/drawing/2014/main" id="{327D5202-CBB7-F61D-FC1B-581B290B6DD1}"/>
              </a:ext>
            </a:extLst>
          </p:cNvPr>
          <p:cNvSpPr>
            <a:spLocks noGrp="1"/>
          </p:cNvSpPr>
          <p:nvPr>
            <p:ph type="body" idx="1"/>
          </p:nvPr>
        </p:nvSpPr>
        <p:spPr>
          <a:xfrm>
            <a:off x="548640"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a:extLst>
              <a:ext uri="{FF2B5EF4-FFF2-40B4-BE49-F238E27FC236}">
                <a16:creationId xmlns:a16="http://schemas.microsoft.com/office/drawing/2014/main" id="{63BB01E2-8C0E-379A-B14D-0A9CBFA0D1BF}"/>
              </a:ext>
            </a:extLst>
          </p:cNvPr>
          <p:cNvSpPr>
            <a:spLocks noGrp="1"/>
          </p:cNvSpPr>
          <p:nvPr>
            <p:ph type="title"/>
          </p:nvPr>
        </p:nvSpPr>
        <p:spPr>
          <a:xfrm>
            <a:off x="550236" y="457200"/>
            <a:ext cx="11100816" cy="1097280"/>
          </a:xfrm>
        </p:spPr>
        <p:txBody>
          <a:bodyPr/>
          <a:lstStyle/>
          <a:p>
            <a:r>
              <a:rPr lang="en-US"/>
              <a:t>Click to edit Master title style</a:t>
            </a:r>
          </a:p>
        </p:txBody>
      </p:sp>
    </p:spTree>
    <p:extLst>
      <p:ext uri="{BB962C8B-B14F-4D97-AF65-F5344CB8AC3E}">
        <p14:creationId xmlns:p14="http://schemas.microsoft.com/office/powerpoint/2010/main" val="4666272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536266B-EC88-1F4B-858A-5E89E4A47DD2}"/>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2" name="Title">
            <a:extLst>
              <a:ext uri="{FF2B5EF4-FFF2-40B4-BE49-F238E27FC236}">
                <a16:creationId xmlns:a16="http://schemas.microsoft.com/office/drawing/2014/main" id="{831C5808-D707-8E1E-FCFD-39439C86BA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212499"/>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345" userDrawn="1">
          <p15:clr>
            <a:srgbClr val="FBAE40"/>
          </p15:clr>
        </p15:guide>
        <p15:guide id="4" pos="822" userDrawn="1">
          <p15:clr>
            <a:srgbClr val="FBAE40"/>
          </p15:clr>
        </p15:guide>
        <p15:guide id="5" pos="937" userDrawn="1">
          <p15:clr>
            <a:srgbClr val="FBAE40"/>
          </p15:clr>
        </p15:guide>
        <p15:guide id="6" pos="1414" userDrawn="1">
          <p15:clr>
            <a:srgbClr val="FBAE40"/>
          </p15:clr>
        </p15:guide>
        <p15:guide id="7" pos="1529" userDrawn="1">
          <p15:clr>
            <a:srgbClr val="FBAE40"/>
          </p15:clr>
        </p15:guide>
        <p15:guide id="8" pos="2006" userDrawn="1">
          <p15:clr>
            <a:srgbClr val="FBAE40"/>
          </p15:clr>
        </p15:guide>
        <p15:guide id="9" pos="2121" userDrawn="1">
          <p15:clr>
            <a:srgbClr val="FBAE40"/>
          </p15:clr>
        </p15:guide>
        <p15:guide id="10" pos="2598" userDrawn="1">
          <p15:clr>
            <a:srgbClr val="FBAE40"/>
          </p15:clr>
        </p15:guide>
        <p15:guide id="11" pos="2713" userDrawn="1">
          <p15:clr>
            <a:srgbClr val="FBAE40"/>
          </p15:clr>
        </p15:guide>
        <p15:guide id="12" pos="3190" userDrawn="1">
          <p15:clr>
            <a:srgbClr val="FBAE40"/>
          </p15:clr>
        </p15:guide>
        <p15:guide id="13" pos="3305" userDrawn="1">
          <p15:clr>
            <a:srgbClr val="FBAE40"/>
          </p15:clr>
        </p15:guide>
        <p15:guide id="14" pos="3782" userDrawn="1">
          <p15:clr>
            <a:srgbClr val="FBAE40"/>
          </p15:clr>
        </p15:guide>
        <p15:guide id="15" pos="3897" userDrawn="1">
          <p15:clr>
            <a:srgbClr val="FBAE40"/>
          </p15:clr>
        </p15:guide>
        <p15:guide id="16" pos="4374" userDrawn="1">
          <p15:clr>
            <a:srgbClr val="FBAE40"/>
          </p15:clr>
        </p15:guide>
        <p15:guide id="17" pos="4489" userDrawn="1">
          <p15:clr>
            <a:srgbClr val="FBAE40"/>
          </p15:clr>
        </p15:guide>
        <p15:guide id="18" pos="4966" userDrawn="1">
          <p15:clr>
            <a:srgbClr val="FBAE40"/>
          </p15:clr>
        </p15:guide>
        <p15:guide id="19" pos="5081" userDrawn="1">
          <p15:clr>
            <a:srgbClr val="FBAE40"/>
          </p15:clr>
        </p15:guide>
        <p15:guide id="20" pos="5558" userDrawn="1">
          <p15:clr>
            <a:srgbClr val="FBAE40"/>
          </p15:clr>
        </p15:guide>
        <p15:guide id="21" pos="5673" userDrawn="1">
          <p15:clr>
            <a:srgbClr val="FBAE40"/>
          </p15:clr>
        </p15:guide>
        <p15:guide id="22" pos="6150" userDrawn="1">
          <p15:clr>
            <a:srgbClr val="FBAE40"/>
          </p15:clr>
        </p15:guide>
        <p15:guide id="23" pos="6265" userDrawn="1">
          <p15:clr>
            <a:srgbClr val="FBAE40"/>
          </p15:clr>
        </p15:guide>
        <p15:guide id="24" pos="6742" userDrawn="1">
          <p15:clr>
            <a:srgbClr val="FBAE40"/>
          </p15:clr>
        </p15:guide>
        <p15:guide id="25" pos="6857" userDrawn="1">
          <p15:clr>
            <a:srgbClr val="FBAE40"/>
          </p15:clr>
        </p15:guide>
        <p15:guide id="26" pos="7334" userDrawn="1">
          <p15:clr>
            <a:srgbClr val="FBAE40"/>
          </p15:clr>
        </p15:guide>
        <p15:guide id="27" orient="horz" userDrawn="1">
          <p15:clr>
            <a:srgbClr val="FBAE40"/>
          </p15:clr>
        </p15:guide>
        <p15:guide id="28" orient="horz" pos="4320" userDrawn="1">
          <p15:clr>
            <a:srgbClr val="FBAE40"/>
          </p15:clr>
        </p15:guide>
        <p15:guide id="29" orient="horz" pos="288" userDrawn="1">
          <p15:clr>
            <a:srgbClr val="FBAE40"/>
          </p15:clr>
        </p15:guide>
        <p15:guide id="30" orient="horz" pos="816" userDrawn="1">
          <p15:clr>
            <a:srgbClr val="FBAE40"/>
          </p15:clr>
        </p15:guide>
        <p15:guide id="31" orient="horz" pos="931" userDrawn="1">
          <p15:clr>
            <a:srgbClr val="FBAE40"/>
          </p15:clr>
        </p15:guide>
        <p15:guide id="32" orient="horz" pos="1459" userDrawn="1">
          <p15:clr>
            <a:srgbClr val="FBAE40"/>
          </p15:clr>
        </p15:guide>
        <p15:guide id="33" orient="horz" pos="1574" userDrawn="1">
          <p15:clr>
            <a:srgbClr val="FBAE40"/>
          </p15:clr>
        </p15:guide>
        <p15:guide id="34" orient="horz" pos="2102" userDrawn="1">
          <p15:clr>
            <a:srgbClr val="FBAE40"/>
          </p15:clr>
        </p15:guide>
        <p15:guide id="35" orient="horz" pos="2217" userDrawn="1">
          <p15:clr>
            <a:srgbClr val="FBAE40"/>
          </p15:clr>
        </p15:guide>
        <p15:guide id="36" orient="horz" pos="2745" userDrawn="1">
          <p15:clr>
            <a:srgbClr val="FBAE40"/>
          </p15:clr>
        </p15:guide>
        <p15:guide id="37" orient="horz" pos="2860" userDrawn="1">
          <p15:clr>
            <a:srgbClr val="FBAE40"/>
          </p15:clr>
        </p15:guide>
        <p15:guide id="38" orient="horz" pos="3388" userDrawn="1">
          <p15:clr>
            <a:srgbClr val="FBAE40"/>
          </p15:clr>
        </p15:guide>
        <p15:guide id="39" orient="horz" pos="3504" userDrawn="1">
          <p15:clr>
            <a:srgbClr val="FBAE40"/>
          </p15:clr>
        </p15:guide>
        <p15:guide id="40" orient="horz" pos="40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Presenation Title Footer">
            <a:extLst>
              <a:ext uri="{FF2B5EF4-FFF2-40B4-BE49-F238E27FC236}">
                <a16:creationId xmlns:a16="http://schemas.microsoft.com/office/drawing/2014/main" id="{5743D3FB-D8B4-73B9-0972-DBFB37F5D69B}"/>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Tree>
    <p:extLst>
      <p:ext uri="{BB962C8B-B14F-4D97-AF65-F5344CB8AC3E}">
        <p14:creationId xmlns:p14="http://schemas.microsoft.com/office/powerpoint/2010/main" val="40113782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27AF5A6-F851-FB63-1669-61D5739419EF}"/>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E6ED642B-92EB-1734-E5D9-077003B8A6E2}"/>
              </a:ext>
            </a:extLst>
          </p:cNvPr>
          <p:cNvSpPr>
            <a:spLocks noGrp="1"/>
          </p:cNvSpPr>
          <p:nvPr>
            <p:ph idx="1"/>
          </p:nvPr>
        </p:nvSpPr>
        <p:spPr>
          <a:xfrm>
            <a:off x="4306824" y="457200"/>
            <a:ext cx="7336536" cy="57607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a:extLst>
              <a:ext uri="{FF2B5EF4-FFF2-40B4-BE49-F238E27FC236}">
                <a16:creationId xmlns:a16="http://schemas.microsoft.com/office/drawing/2014/main" id="{7CA6B0FB-DB4A-6DCB-F760-974288FA2820}"/>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F0AA9804-C8FE-28D4-18D5-7F9DCA5851F4}"/>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574855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DF8F8D25-E665-0209-243E-C399F20D96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Picture Placeholder 2">
            <a:extLst>
              <a:ext uri="{FF2B5EF4-FFF2-40B4-BE49-F238E27FC236}">
                <a16:creationId xmlns:a16="http://schemas.microsoft.com/office/drawing/2014/main" id="{69667B8E-3FB1-AED5-8499-96A869DE570A}"/>
              </a:ext>
            </a:extLst>
          </p:cNvPr>
          <p:cNvSpPr>
            <a:spLocks noGrp="1"/>
          </p:cNvSpPr>
          <p:nvPr>
            <p:ph type="pic" idx="1"/>
          </p:nvPr>
        </p:nvSpPr>
        <p:spPr>
          <a:xfrm>
            <a:off x="4306824" y="457200"/>
            <a:ext cx="7333488" cy="5760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60A7C2-6F8A-E515-E20F-4EDB3F618E15}"/>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649B8AEF-8CB1-ED90-43F3-6A746020190B}"/>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8196140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7B727-76AE-E598-387E-27D5ED6BA62B}"/>
              </a:ext>
            </a:extLst>
          </p:cNvPr>
          <p:cNvSpPr>
            <a:spLocks noGrp="1"/>
          </p:cNvSpPr>
          <p:nvPr>
            <p:ph type="body" idx="1"/>
          </p:nvPr>
        </p:nvSpPr>
        <p:spPr>
          <a:xfrm>
            <a:off x="546100" y="1825625"/>
            <a:ext cx="11099800" cy="4389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5A65C17A-A8EA-6066-3EC9-89C46D9275D6}"/>
              </a:ext>
            </a:extLst>
          </p:cNvPr>
          <p:cNvSpPr>
            <a:spLocks noGrp="1"/>
          </p:cNvSpPr>
          <p:nvPr>
            <p:ph type="title"/>
          </p:nvPr>
        </p:nvSpPr>
        <p:spPr>
          <a:xfrm>
            <a:off x="546100" y="457200"/>
            <a:ext cx="11099800" cy="109728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59129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252-CD32-4B27-60F9-9070BC611465}"/>
              </a:ext>
            </a:extLst>
          </p:cNvPr>
          <p:cNvSpPr>
            <a:spLocks noGrp="1"/>
          </p:cNvSpPr>
          <p:nvPr>
            <p:ph type="title"/>
          </p:nvPr>
        </p:nvSpPr>
        <p:spPr/>
        <p:txBody>
          <a:bodyPr/>
          <a:lstStyle/>
          <a:p>
            <a:r>
              <a:rPr lang="en-US" dirty="0"/>
              <a:t>Design </a:t>
            </a:r>
            <a:r>
              <a:rPr lang="en-US" dirty="0" err="1"/>
              <a:t>Consideations</a:t>
            </a:r>
            <a:endParaRPr lang="en-US" dirty="0"/>
          </a:p>
        </p:txBody>
      </p:sp>
      <p:sp>
        <p:nvSpPr>
          <p:cNvPr id="3" name="Text Placeholder 2">
            <a:extLst>
              <a:ext uri="{FF2B5EF4-FFF2-40B4-BE49-F238E27FC236}">
                <a16:creationId xmlns:a16="http://schemas.microsoft.com/office/drawing/2014/main" id="{8875017E-4C80-F15D-0465-078C6C3E91F2}"/>
              </a:ext>
            </a:extLst>
          </p:cNvPr>
          <p:cNvSpPr>
            <a:spLocks noGrp="1"/>
          </p:cNvSpPr>
          <p:nvPr>
            <p:ph type="body" sz="quarter" idx="10"/>
          </p:nvPr>
        </p:nvSpPr>
        <p:spPr/>
        <p:txBody>
          <a:bodyPr/>
          <a:lstStyle/>
          <a:p>
            <a:r>
              <a:rPr lang="en-US" dirty="0"/>
              <a:t>Scalability</a:t>
            </a:r>
          </a:p>
        </p:txBody>
      </p:sp>
    </p:spTree>
    <p:extLst>
      <p:ext uri="{BB962C8B-B14F-4D97-AF65-F5344CB8AC3E}">
        <p14:creationId xmlns:p14="http://schemas.microsoft.com/office/powerpoint/2010/main" val="2805776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B79D5-570A-A0D1-A71D-14B9F48629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112E09-F19B-03D7-8347-32126E903F17}"/>
              </a:ext>
            </a:extLst>
          </p:cNvPr>
          <p:cNvSpPr>
            <a:spLocks noGrp="1"/>
          </p:cNvSpPr>
          <p:nvPr>
            <p:ph type="title"/>
          </p:nvPr>
        </p:nvSpPr>
        <p:spPr/>
        <p:txBody>
          <a:bodyPr/>
          <a:lstStyle/>
          <a:p>
            <a:r>
              <a:rPr lang="en-US" dirty="0"/>
              <a:t>Recap: Scalability</a:t>
            </a:r>
          </a:p>
        </p:txBody>
      </p:sp>
      <p:sp>
        <p:nvSpPr>
          <p:cNvPr id="4" name="Rectangle: Rounded Corners 3">
            <a:extLst>
              <a:ext uri="{FF2B5EF4-FFF2-40B4-BE49-F238E27FC236}">
                <a16:creationId xmlns:a16="http://schemas.microsoft.com/office/drawing/2014/main" id="{7BE2D5A4-B5C4-9CF9-11A4-2C48BA2DD6F8}"/>
              </a:ext>
            </a:extLst>
          </p:cNvPr>
          <p:cNvSpPr/>
          <p:nvPr/>
        </p:nvSpPr>
        <p:spPr>
          <a:xfrm>
            <a:off x="547688"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Horizontal &amp; Vertical Scaling</a:t>
            </a:r>
          </a:p>
        </p:txBody>
      </p:sp>
      <p:sp>
        <p:nvSpPr>
          <p:cNvPr id="5" name="Rectangle: Rounded Corners 4">
            <a:extLst>
              <a:ext uri="{FF2B5EF4-FFF2-40B4-BE49-F238E27FC236}">
                <a16:creationId xmlns:a16="http://schemas.microsoft.com/office/drawing/2014/main" id="{C3B6A2BC-C7E1-12ED-7CA0-FB4E06A3EF4D}"/>
              </a:ext>
            </a:extLst>
          </p:cNvPr>
          <p:cNvSpPr/>
          <p:nvPr/>
        </p:nvSpPr>
        <p:spPr>
          <a:xfrm>
            <a:off x="4307681"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Load Balancing</a:t>
            </a:r>
          </a:p>
        </p:txBody>
      </p:sp>
      <p:sp>
        <p:nvSpPr>
          <p:cNvPr id="6" name="Rectangle: Rounded Corners 5">
            <a:extLst>
              <a:ext uri="{FF2B5EF4-FFF2-40B4-BE49-F238E27FC236}">
                <a16:creationId xmlns:a16="http://schemas.microsoft.com/office/drawing/2014/main" id="{130F6872-5DAD-C657-152A-718CB534A82A}"/>
              </a:ext>
            </a:extLst>
          </p:cNvPr>
          <p:cNvSpPr/>
          <p:nvPr/>
        </p:nvSpPr>
        <p:spPr>
          <a:xfrm>
            <a:off x="8067675"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High-Throughput</a:t>
            </a:r>
          </a:p>
        </p:txBody>
      </p:sp>
    </p:spTree>
    <p:extLst>
      <p:ext uri="{BB962C8B-B14F-4D97-AF65-F5344CB8AC3E}">
        <p14:creationId xmlns:p14="http://schemas.microsoft.com/office/powerpoint/2010/main" val="181280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5"/>
                                        </p:tgtEl>
                                        <p:attrNameLst>
                                          <p:attrName>fillcolor</p:attrName>
                                        </p:attrNameLst>
                                      </p:cBhvr>
                                      <p:to>
                                        <a:srgbClr val="666666"/>
                                      </p:to>
                                    </p:animClr>
                                    <p:set>
                                      <p:cBhvr>
                                        <p:cTn id="18" dur="1000" fill="hold"/>
                                        <p:tgtEl>
                                          <p:spTgt spid="5"/>
                                        </p:tgtEl>
                                        <p:attrNameLst>
                                          <p:attrName>fill.type</p:attrName>
                                        </p:attrNameLst>
                                      </p:cBhvr>
                                      <p:to>
                                        <p:strVal val="solid"/>
                                      </p:to>
                                    </p:set>
                                    <p:set>
                                      <p:cBhvr>
                                        <p:cTn id="19" dur="1000" fill="hold"/>
                                        <p:tgtEl>
                                          <p:spTgt spid="5"/>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6"/>
                                        </p:tgtEl>
                                        <p:attrNameLst>
                                          <p:attrName>fillcolor</p:attrName>
                                        </p:attrNameLst>
                                      </p:cBhvr>
                                      <p:to>
                                        <a:srgbClr val="666666"/>
                                      </p:to>
                                    </p:animClr>
                                    <p:set>
                                      <p:cBhvr>
                                        <p:cTn id="22" dur="1000" fill="hold"/>
                                        <p:tgtEl>
                                          <p:spTgt spid="6"/>
                                        </p:tgtEl>
                                        <p:attrNameLst>
                                          <p:attrName>fill.type</p:attrName>
                                        </p:attrNameLst>
                                      </p:cBhvr>
                                      <p:to>
                                        <p:strVal val="solid"/>
                                      </p:to>
                                    </p:set>
                                    <p:set>
                                      <p:cBhvr>
                                        <p:cTn id="23" dur="1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3600-7EDD-2267-19F1-0B19B7E4E2A8}"/>
              </a:ext>
            </a:extLst>
          </p:cNvPr>
          <p:cNvSpPr>
            <a:spLocks noGrp="1"/>
          </p:cNvSpPr>
          <p:nvPr>
            <p:ph type="title"/>
          </p:nvPr>
        </p:nvSpPr>
        <p:spPr/>
        <p:txBody>
          <a:bodyPr/>
          <a:lstStyle/>
          <a:p>
            <a:r>
              <a:rPr lang="en-US" dirty="0"/>
              <a:t>Design Considerations</a:t>
            </a:r>
          </a:p>
        </p:txBody>
      </p:sp>
      <p:sp>
        <p:nvSpPr>
          <p:cNvPr id="3" name="Text Placeholder 2">
            <a:extLst>
              <a:ext uri="{FF2B5EF4-FFF2-40B4-BE49-F238E27FC236}">
                <a16:creationId xmlns:a16="http://schemas.microsoft.com/office/drawing/2014/main" id="{38D2909D-846B-78D3-0486-B511CCE68CEA}"/>
              </a:ext>
            </a:extLst>
          </p:cNvPr>
          <p:cNvSpPr>
            <a:spLocks noGrp="1"/>
          </p:cNvSpPr>
          <p:nvPr>
            <p:ph type="body" sz="quarter" idx="10"/>
          </p:nvPr>
        </p:nvSpPr>
        <p:spPr/>
        <p:txBody>
          <a:bodyPr/>
          <a:lstStyle/>
          <a:p>
            <a:r>
              <a:rPr lang="en-US" dirty="0"/>
              <a:t>Performance</a:t>
            </a:r>
          </a:p>
        </p:txBody>
      </p:sp>
    </p:spTree>
    <p:extLst>
      <p:ext uri="{BB962C8B-B14F-4D97-AF65-F5344CB8AC3E}">
        <p14:creationId xmlns:p14="http://schemas.microsoft.com/office/powerpoint/2010/main" val="2515048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531F0-2D7C-516D-583D-58B92BEAC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8C63D-C4D3-0594-CE7C-E258DDC5E8D3}"/>
              </a:ext>
            </a:extLst>
          </p:cNvPr>
          <p:cNvSpPr>
            <a:spLocks noGrp="1"/>
          </p:cNvSpPr>
          <p:nvPr>
            <p:ph type="title"/>
          </p:nvPr>
        </p:nvSpPr>
        <p:spPr/>
        <p:txBody>
          <a:bodyPr/>
          <a:lstStyle/>
          <a:p>
            <a:r>
              <a:rPr lang="en-US" dirty="0"/>
              <a:t>Performance</a:t>
            </a:r>
          </a:p>
        </p:txBody>
      </p:sp>
      <p:sp>
        <p:nvSpPr>
          <p:cNvPr id="4" name="Rectangle: Rounded Corners 3">
            <a:extLst>
              <a:ext uri="{FF2B5EF4-FFF2-40B4-BE49-F238E27FC236}">
                <a16:creationId xmlns:a16="http://schemas.microsoft.com/office/drawing/2014/main" id="{DA51AEEA-DE50-6CA6-FBA9-A4106B80B55B}"/>
              </a:ext>
            </a:extLst>
          </p:cNvPr>
          <p:cNvSpPr/>
          <p:nvPr/>
        </p:nvSpPr>
        <p:spPr>
          <a:xfrm>
            <a:off x="547688"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Latency &amp; Throughput</a:t>
            </a:r>
          </a:p>
        </p:txBody>
      </p:sp>
      <p:sp>
        <p:nvSpPr>
          <p:cNvPr id="5" name="Rectangle: Rounded Corners 4">
            <a:extLst>
              <a:ext uri="{FF2B5EF4-FFF2-40B4-BE49-F238E27FC236}">
                <a16:creationId xmlns:a16="http://schemas.microsoft.com/office/drawing/2014/main" id="{6E524F5B-FFF6-168E-72F4-C1819633C53E}"/>
              </a:ext>
            </a:extLst>
          </p:cNvPr>
          <p:cNvSpPr/>
          <p:nvPr/>
        </p:nvSpPr>
        <p:spPr>
          <a:xfrm>
            <a:off x="4307681"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Processing</a:t>
            </a:r>
          </a:p>
        </p:txBody>
      </p:sp>
      <p:sp>
        <p:nvSpPr>
          <p:cNvPr id="6" name="Rectangle: Rounded Corners 5">
            <a:extLst>
              <a:ext uri="{FF2B5EF4-FFF2-40B4-BE49-F238E27FC236}">
                <a16:creationId xmlns:a16="http://schemas.microsoft.com/office/drawing/2014/main" id="{52E321EC-10FD-B742-5316-18A8B90F40B1}"/>
              </a:ext>
            </a:extLst>
          </p:cNvPr>
          <p:cNvSpPr/>
          <p:nvPr/>
        </p:nvSpPr>
        <p:spPr>
          <a:xfrm>
            <a:off x="8067675"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Monitoring &amp; Tuning</a:t>
            </a:r>
          </a:p>
        </p:txBody>
      </p:sp>
    </p:spTree>
    <p:extLst>
      <p:ext uri="{BB962C8B-B14F-4D97-AF65-F5344CB8AC3E}">
        <p14:creationId xmlns:p14="http://schemas.microsoft.com/office/powerpoint/2010/main" val="158634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5"/>
                                        </p:tgtEl>
                                        <p:attrNameLst>
                                          <p:attrName>fillcolor</p:attrName>
                                        </p:attrNameLst>
                                      </p:cBhvr>
                                      <p:to>
                                        <a:srgbClr val="666666"/>
                                      </p:to>
                                    </p:animClr>
                                    <p:set>
                                      <p:cBhvr>
                                        <p:cTn id="18" dur="1000" fill="hold"/>
                                        <p:tgtEl>
                                          <p:spTgt spid="5"/>
                                        </p:tgtEl>
                                        <p:attrNameLst>
                                          <p:attrName>fill.type</p:attrName>
                                        </p:attrNameLst>
                                      </p:cBhvr>
                                      <p:to>
                                        <p:strVal val="solid"/>
                                      </p:to>
                                    </p:set>
                                    <p:set>
                                      <p:cBhvr>
                                        <p:cTn id="19" dur="1000" fill="hold"/>
                                        <p:tgtEl>
                                          <p:spTgt spid="5"/>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6"/>
                                        </p:tgtEl>
                                        <p:attrNameLst>
                                          <p:attrName>fillcolor</p:attrName>
                                        </p:attrNameLst>
                                      </p:cBhvr>
                                      <p:to>
                                        <a:srgbClr val="666666"/>
                                      </p:to>
                                    </p:animClr>
                                    <p:set>
                                      <p:cBhvr>
                                        <p:cTn id="22" dur="1000" fill="hold"/>
                                        <p:tgtEl>
                                          <p:spTgt spid="6"/>
                                        </p:tgtEl>
                                        <p:attrNameLst>
                                          <p:attrName>fill.type</p:attrName>
                                        </p:attrNameLst>
                                      </p:cBhvr>
                                      <p:to>
                                        <p:strVal val="solid"/>
                                      </p:to>
                                    </p:set>
                                    <p:set>
                                      <p:cBhvr>
                                        <p:cTn id="23" dur="1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onveyor belt filled with colorful plastic objects&#10;&#10;AI-generated content may be incorrect.">
            <a:extLst>
              <a:ext uri="{FF2B5EF4-FFF2-40B4-BE49-F238E27FC236}">
                <a16:creationId xmlns:a16="http://schemas.microsoft.com/office/drawing/2014/main" id="{8EBE0822-A727-FC8E-51AA-45984F2CCB4F}"/>
              </a:ext>
            </a:extLst>
          </p:cNvPr>
          <p:cNvPicPr>
            <a:picLocks noGrp="1" noChangeAspect="1"/>
          </p:cNvPicPr>
          <p:nvPr>
            <p:ph sz="half" idx="2"/>
          </p:nvPr>
        </p:nvPicPr>
        <p:blipFill rotWithShape="1">
          <a:blip r:embed="rId2"/>
          <a:srcRect l="15148" r="15148"/>
          <a:stretch>
            <a:fillRect/>
          </a:stretch>
        </p:blipFill>
        <p:spPr>
          <a:xfrm>
            <a:off x="6194647" y="1825784"/>
            <a:ext cx="5458968" cy="4389120"/>
          </a:xfrm>
        </p:spPr>
      </p:pic>
      <p:pic>
        <p:nvPicPr>
          <p:cNvPr id="6" name="Content Placeholder 5" descr="A person sitting in a chair with his hands on his face&#10;&#10;AI-generated content may be incorrect.">
            <a:extLst>
              <a:ext uri="{FF2B5EF4-FFF2-40B4-BE49-F238E27FC236}">
                <a16:creationId xmlns:a16="http://schemas.microsoft.com/office/drawing/2014/main" id="{0810C7D6-41B6-2C4B-7D72-8D52BB4FF642}"/>
              </a:ext>
            </a:extLst>
          </p:cNvPr>
          <p:cNvPicPr>
            <a:picLocks noGrp="1" noChangeAspect="1"/>
          </p:cNvPicPr>
          <p:nvPr>
            <p:ph sz="half" idx="1"/>
          </p:nvPr>
        </p:nvPicPr>
        <p:blipFill>
          <a:blip r:embed="rId3"/>
          <a:srcRect l="6831" r="10151" b="2"/>
          <a:stretch>
            <a:fillRect/>
          </a:stretch>
        </p:blipFill>
        <p:spPr>
          <a:xfrm>
            <a:off x="548640" y="1825625"/>
            <a:ext cx="5458968" cy="4389120"/>
          </a:xfrm>
          <a:noFill/>
        </p:spPr>
      </p:pic>
      <p:sp>
        <p:nvSpPr>
          <p:cNvPr id="4" name="Title 3">
            <a:extLst>
              <a:ext uri="{FF2B5EF4-FFF2-40B4-BE49-F238E27FC236}">
                <a16:creationId xmlns:a16="http://schemas.microsoft.com/office/drawing/2014/main" id="{48007483-F9DF-73BF-C537-39B34C62F57D}"/>
              </a:ext>
            </a:extLst>
          </p:cNvPr>
          <p:cNvSpPr>
            <a:spLocks noGrp="1"/>
          </p:cNvSpPr>
          <p:nvPr>
            <p:ph type="title"/>
          </p:nvPr>
        </p:nvSpPr>
        <p:spPr>
          <a:xfrm>
            <a:off x="546100" y="457200"/>
            <a:ext cx="11099800" cy="1097280"/>
          </a:xfrm>
        </p:spPr>
        <p:txBody>
          <a:bodyPr anchor="ctr">
            <a:normAutofit fontScale="90000"/>
          </a:bodyPr>
          <a:lstStyle/>
          <a:p>
            <a:r>
              <a:rPr lang="en-US" dirty="0"/>
              <a:t>Minimizing Latency and Maximizing Throughput</a:t>
            </a:r>
          </a:p>
        </p:txBody>
      </p:sp>
    </p:spTree>
    <p:extLst>
      <p:ext uri="{BB962C8B-B14F-4D97-AF65-F5344CB8AC3E}">
        <p14:creationId xmlns:p14="http://schemas.microsoft.com/office/powerpoint/2010/main" val="2134255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sitting in a chair with his hands on his face&#10;&#10;AI-generated content may be incorrect.">
            <a:extLst>
              <a:ext uri="{FF2B5EF4-FFF2-40B4-BE49-F238E27FC236}">
                <a16:creationId xmlns:a16="http://schemas.microsoft.com/office/drawing/2014/main" id="{5F6A5CD3-6F01-60F8-45F6-D3CB2079E332}"/>
              </a:ext>
            </a:extLst>
          </p:cNvPr>
          <p:cNvPicPr>
            <a:picLocks noGrp="1" noChangeAspect="1"/>
          </p:cNvPicPr>
          <p:nvPr>
            <p:ph sz="half" idx="1"/>
          </p:nvPr>
        </p:nvPicPr>
        <p:blipFill>
          <a:blip r:embed="rId3"/>
          <a:srcRect l="6831" r="10151" b="2"/>
          <a:stretch>
            <a:fillRect/>
          </a:stretch>
        </p:blipFill>
        <p:spPr>
          <a:xfrm>
            <a:off x="548640" y="1825625"/>
            <a:ext cx="5458968" cy="4389120"/>
          </a:xfrm>
          <a:noFill/>
        </p:spPr>
      </p:pic>
      <p:sp>
        <p:nvSpPr>
          <p:cNvPr id="4" name="Title 3">
            <a:extLst>
              <a:ext uri="{FF2B5EF4-FFF2-40B4-BE49-F238E27FC236}">
                <a16:creationId xmlns:a16="http://schemas.microsoft.com/office/drawing/2014/main" id="{73BA47F2-B0AA-8EF6-9422-FF6CD9E1254C}"/>
              </a:ext>
            </a:extLst>
          </p:cNvPr>
          <p:cNvSpPr>
            <a:spLocks noGrp="1"/>
          </p:cNvSpPr>
          <p:nvPr>
            <p:ph type="title"/>
          </p:nvPr>
        </p:nvSpPr>
        <p:spPr>
          <a:xfrm>
            <a:off x="546100" y="457200"/>
            <a:ext cx="11099800" cy="1097280"/>
          </a:xfrm>
        </p:spPr>
        <p:txBody>
          <a:bodyPr anchor="ctr">
            <a:normAutofit/>
          </a:bodyPr>
          <a:lstStyle/>
          <a:p>
            <a:r>
              <a:rPr lang="en-US" dirty="0"/>
              <a:t>Latency</a:t>
            </a:r>
          </a:p>
        </p:txBody>
      </p:sp>
      <p:sp>
        <p:nvSpPr>
          <p:cNvPr id="12" name="Rectangle: Rounded Corners 11">
            <a:extLst>
              <a:ext uri="{FF2B5EF4-FFF2-40B4-BE49-F238E27FC236}">
                <a16:creationId xmlns:a16="http://schemas.microsoft.com/office/drawing/2014/main" id="{D806E7D1-D18A-F1C8-5AB0-AEA0CC638DFC}"/>
              </a:ext>
            </a:extLst>
          </p:cNvPr>
          <p:cNvSpPr/>
          <p:nvPr/>
        </p:nvSpPr>
        <p:spPr>
          <a:xfrm>
            <a:off x="6953927" y="24703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Batch Processing</a:t>
            </a:r>
          </a:p>
        </p:txBody>
      </p:sp>
      <p:sp>
        <p:nvSpPr>
          <p:cNvPr id="13" name="Rectangle: Rounded Corners 12">
            <a:extLst>
              <a:ext uri="{FF2B5EF4-FFF2-40B4-BE49-F238E27FC236}">
                <a16:creationId xmlns:a16="http://schemas.microsoft.com/office/drawing/2014/main" id="{568F706C-DD10-D90F-CE7E-AE2E140FEB1A}"/>
              </a:ext>
            </a:extLst>
          </p:cNvPr>
          <p:cNvSpPr/>
          <p:nvPr/>
        </p:nvSpPr>
        <p:spPr>
          <a:xfrm>
            <a:off x="6953927" y="3527637"/>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Partitioning</a:t>
            </a:r>
          </a:p>
        </p:txBody>
      </p:sp>
      <p:sp>
        <p:nvSpPr>
          <p:cNvPr id="14" name="Rectangle: Rounded Corners 13">
            <a:extLst>
              <a:ext uri="{FF2B5EF4-FFF2-40B4-BE49-F238E27FC236}">
                <a16:creationId xmlns:a16="http://schemas.microsoft.com/office/drawing/2014/main" id="{D06EEB6E-5E88-1DCD-7540-A5131574327B}"/>
              </a:ext>
            </a:extLst>
          </p:cNvPr>
          <p:cNvSpPr/>
          <p:nvPr/>
        </p:nvSpPr>
        <p:spPr>
          <a:xfrm>
            <a:off x="6953927" y="458491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Asynchronous Processing</a:t>
            </a:r>
          </a:p>
        </p:txBody>
      </p:sp>
    </p:spTree>
    <p:extLst>
      <p:ext uri="{BB962C8B-B14F-4D97-AF65-F5344CB8AC3E}">
        <p14:creationId xmlns:p14="http://schemas.microsoft.com/office/powerpoint/2010/main" val="141986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onveyor belt filled with colorful plastic objects&#10;&#10;AI-generated content may be incorrect.">
            <a:extLst>
              <a:ext uri="{FF2B5EF4-FFF2-40B4-BE49-F238E27FC236}">
                <a16:creationId xmlns:a16="http://schemas.microsoft.com/office/drawing/2014/main" id="{C8613C8B-A579-AEC1-DFA7-0E8EF62489CC}"/>
              </a:ext>
            </a:extLst>
          </p:cNvPr>
          <p:cNvPicPr>
            <a:picLocks noGrp="1" noChangeAspect="1"/>
          </p:cNvPicPr>
          <p:nvPr>
            <p:ph sz="half" idx="1"/>
          </p:nvPr>
        </p:nvPicPr>
        <p:blipFill>
          <a:blip r:embed="rId3"/>
          <a:srcRect l="16504" r="13845" b="-1"/>
          <a:stretch>
            <a:fillRect/>
          </a:stretch>
        </p:blipFill>
        <p:spPr>
          <a:xfrm>
            <a:off x="548640" y="1825625"/>
            <a:ext cx="5458968" cy="4389120"/>
          </a:xfrm>
          <a:noFill/>
        </p:spPr>
      </p:pic>
      <p:sp>
        <p:nvSpPr>
          <p:cNvPr id="4" name="Title 3">
            <a:extLst>
              <a:ext uri="{FF2B5EF4-FFF2-40B4-BE49-F238E27FC236}">
                <a16:creationId xmlns:a16="http://schemas.microsoft.com/office/drawing/2014/main" id="{9D54A12E-F8AD-E110-3BD0-7471D6571B07}"/>
              </a:ext>
            </a:extLst>
          </p:cNvPr>
          <p:cNvSpPr>
            <a:spLocks noGrp="1"/>
          </p:cNvSpPr>
          <p:nvPr>
            <p:ph type="title"/>
          </p:nvPr>
        </p:nvSpPr>
        <p:spPr>
          <a:xfrm>
            <a:off x="546100" y="457200"/>
            <a:ext cx="11099800" cy="1097280"/>
          </a:xfrm>
        </p:spPr>
        <p:txBody>
          <a:bodyPr anchor="ctr">
            <a:normAutofit/>
          </a:bodyPr>
          <a:lstStyle/>
          <a:p>
            <a:r>
              <a:rPr lang="en-US" dirty="0"/>
              <a:t>Throughput</a:t>
            </a:r>
          </a:p>
        </p:txBody>
      </p:sp>
      <p:sp>
        <p:nvSpPr>
          <p:cNvPr id="7" name="Rectangle: Rounded Corners 6">
            <a:extLst>
              <a:ext uri="{FF2B5EF4-FFF2-40B4-BE49-F238E27FC236}">
                <a16:creationId xmlns:a16="http://schemas.microsoft.com/office/drawing/2014/main" id="{90925BBD-6628-35E8-5041-89A7902FE2D4}"/>
              </a:ext>
            </a:extLst>
          </p:cNvPr>
          <p:cNvSpPr/>
          <p:nvPr/>
        </p:nvSpPr>
        <p:spPr>
          <a:xfrm>
            <a:off x="6953927" y="24703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Batch Processing</a:t>
            </a:r>
          </a:p>
        </p:txBody>
      </p:sp>
      <p:sp>
        <p:nvSpPr>
          <p:cNvPr id="8" name="Rectangle: Rounded Corners 7">
            <a:extLst>
              <a:ext uri="{FF2B5EF4-FFF2-40B4-BE49-F238E27FC236}">
                <a16:creationId xmlns:a16="http://schemas.microsoft.com/office/drawing/2014/main" id="{0A768BE0-33E9-FBF6-61F0-5118C68D7E59}"/>
              </a:ext>
            </a:extLst>
          </p:cNvPr>
          <p:cNvSpPr/>
          <p:nvPr/>
        </p:nvSpPr>
        <p:spPr>
          <a:xfrm>
            <a:off x="6953927" y="3527637"/>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Asynchronous Processing</a:t>
            </a:r>
          </a:p>
        </p:txBody>
      </p:sp>
      <p:sp>
        <p:nvSpPr>
          <p:cNvPr id="9" name="Rectangle: Rounded Corners 8">
            <a:extLst>
              <a:ext uri="{FF2B5EF4-FFF2-40B4-BE49-F238E27FC236}">
                <a16:creationId xmlns:a16="http://schemas.microsoft.com/office/drawing/2014/main" id="{5AF49DA2-3CAD-AF0A-2E8F-D42EE364F310}"/>
              </a:ext>
            </a:extLst>
          </p:cNvPr>
          <p:cNvSpPr/>
          <p:nvPr/>
        </p:nvSpPr>
        <p:spPr>
          <a:xfrm>
            <a:off x="6953927" y="458491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Load Balancing</a:t>
            </a:r>
          </a:p>
        </p:txBody>
      </p:sp>
    </p:spTree>
    <p:extLst>
      <p:ext uri="{BB962C8B-B14F-4D97-AF65-F5344CB8AC3E}">
        <p14:creationId xmlns:p14="http://schemas.microsoft.com/office/powerpoint/2010/main" val="198229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earing a hard hat and working on a computer&#10;&#10;AI-generated content may be incorrect.">
            <a:extLst>
              <a:ext uri="{FF2B5EF4-FFF2-40B4-BE49-F238E27FC236}">
                <a16:creationId xmlns:a16="http://schemas.microsoft.com/office/drawing/2014/main" id="{C3F13324-E4B3-A4CC-B982-A9B29977F920}"/>
              </a:ext>
            </a:extLst>
          </p:cNvPr>
          <p:cNvPicPr>
            <a:picLocks noGrp="1" noChangeAspect="1"/>
          </p:cNvPicPr>
          <p:nvPr>
            <p:ph idx="1"/>
          </p:nvPr>
        </p:nvPicPr>
        <p:blipFill>
          <a:blip r:embed="rId3"/>
          <a:srcRect t="18031" r="2" b="11359"/>
          <a:stretch>
            <a:fillRect/>
          </a:stretch>
        </p:blipFill>
        <p:spPr>
          <a:xfrm>
            <a:off x="546100" y="1825625"/>
            <a:ext cx="11099800" cy="4389120"/>
          </a:xfrm>
          <a:noFill/>
        </p:spPr>
      </p:pic>
      <p:sp>
        <p:nvSpPr>
          <p:cNvPr id="3" name="Title 2">
            <a:extLst>
              <a:ext uri="{FF2B5EF4-FFF2-40B4-BE49-F238E27FC236}">
                <a16:creationId xmlns:a16="http://schemas.microsoft.com/office/drawing/2014/main" id="{8977F41D-7DA0-E695-12E1-4CD631CD8245}"/>
              </a:ext>
            </a:extLst>
          </p:cNvPr>
          <p:cNvSpPr>
            <a:spLocks noGrp="1"/>
          </p:cNvSpPr>
          <p:nvPr>
            <p:ph type="title"/>
          </p:nvPr>
        </p:nvSpPr>
        <p:spPr>
          <a:xfrm>
            <a:off x="546100" y="457200"/>
            <a:ext cx="11099800" cy="1097280"/>
          </a:xfrm>
        </p:spPr>
        <p:txBody>
          <a:bodyPr anchor="ctr">
            <a:normAutofit/>
          </a:bodyPr>
          <a:lstStyle/>
          <a:p>
            <a:r>
              <a:rPr lang="en-US" dirty="0"/>
              <a:t>Optimizing Message Processing</a:t>
            </a:r>
          </a:p>
        </p:txBody>
      </p:sp>
    </p:spTree>
    <p:extLst>
      <p:ext uri="{BB962C8B-B14F-4D97-AF65-F5344CB8AC3E}">
        <p14:creationId xmlns:p14="http://schemas.microsoft.com/office/powerpoint/2010/main" val="2643575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wearing a hard hat and working on a computer&#10;&#10;AI-generated content may be incorrect.">
            <a:extLst>
              <a:ext uri="{FF2B5EF4-FFF2-40B4-BE49-F238E27FC236}">
                <a16:creationId xmlns:a16="http://schemas.microsoft.com/office/drawing/2014/main" id="{A36F7679-923F-DB22-E58C-E12506B39405}"/>
              </a:ext>
            </a:extLst>
          </p:cNvPr>
          <p:cNvPicPr>
            <a:picLocks noGrp="1" noChangeAspect="1"/>
          </p:cNvPicPr>
          <p:nvPr>
            <p:ph sz="half" idx="1"/>
          </p:nvPr>
        </p:nvPicPr>
        <p:blipFill>
          <a:blip r:embed="rId3"/>
          <a:srcRect l="28554" r="1795" b="-1"/>
          <a:stretch>
            <a:fillRect/>
          </a:stretch>
        </p:blipFill>
        <p:spPr>
          <a:xfrm>
            <a:off x="548640" y="1825625"/>
            <a:ext cx="5458968" cy="4389120"/>
          </a:xfrm>
          <a:noFill/>
        </p:spPr>
      </p:pic>
      <p:sp>
        <p:nvSpPr>
          <p:cNvPr id="4" name="Title 3">
            <a:extLst>
              <a:ext uri="{FF2B5EF4-FFF2-40B4-BE49-F238E27FC236}">
                <a16:creationId xmlns:a16="http://schemas.microsoft.com/office/drawing/2014/main" id="{CA284211-B297-95E3-3BB2-9E9DF4DA6917}"/>
              </a:ext>
            </a:extLst>
          </p:cNvPr>
          <p:cNvSpPr>
            <a:spLocks noGrp="1"/>
          </p:cNvSpPr>
          <p:nvPr>
            <p:ph type="title"/>
          </p:nvPr>
        </p:nvSpPr>
        <p:spPr>
          <a:xfrm>
            <a:off x="546100" y="457200"/>
            <a:ext cx="11099800" cy="1097280"/>
          </a:xfrm>
        </p:spPr>
        <p:txBody>
          <a:bodyPr anchor="ctr">
            <a:normAutofit/>
          </a:bodyPr>
          <a:lstStyle/>
          <a:p>
            <a:r>
              <a:rPr lang="en-US" dirty="0"/>
              <a:t>Optimizing Message Processing</a:t>
            </a:r>
          </a:p>
        </p:txBody>
      </p:sp>
      <p:sp>
        <p:nvSpPr>
          <p:cNvPr id="7" name="Rectangle: Rounded Corners 6">
            <a:extLst>
              <a:ext uri="{FF2B5EF4-FFF2-40B4-BE49-F238E27FC236}">
                <a16:creationId xmlns:a16="http://schemas.microsoft.com/office/drawing/2014/main" id="{DD4BB48C-7908-CE5C-2B52-27F33604F071}"/>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Efficient Serialization</a:t>
            </a:r>
          </a:p>
        </p:txBody>
      </p:sp>
      <p:sp>
        <p:nvSpPr>
          <p:cNvPr id="8" name="Rectangle: Rounded Corners 7">
            <a:extLst>
              <a:ext uri="{FF2B5EF4-FFF2-40B4-BE49-F238E27FC236}">
                <a16:creationId xmlns:a16="http://schemas.microsoft.com/office/drawing/2014/main" id="{5D573A79-5122-548A-8994-6C68CFC5B692}"/>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Compression</a:t>
            </a:r>
          </a:p>
        </p:txBody>
      </p:sp>
      <p:sp>
        <p:nvSpPr>
          <p:cNvPr id="9" name="Rectangle: Rounded Corners 8">
            <a:extLst>
              <a:ext uri="{FF2B5EF4-FFF2-40B4-BE49-F238E27FC236}">
                <a16:creationId xmlns:a16="http://schemas.microsoft.com/office/drawing/2014/main" id="{0B0276B3-03B3-3E9D-20F8-07D685ED31B1}"/>
              </a:ext>
            </a:extLst>
          </p:cNvPr>
          <p:cNvSpPr/>
          <p:nvPr/>
        </p:nvSpPr>
        <p:spPr>
          <a:xfrm>
            <a:off x="6953927" y="419302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Parallel Processing</a:t>
            </a:r>
          </a:p>
        </p:txBody>
      </p:sp>
      <p:sp>
        <p:nvSpPr>
          <p:cNvPr id="10" name="Rectangle: Rounded Corners 9">
            <a:extLst>
              <a:ext uri="{FF2B5EF4-FFF2-40B4-BE49-F238E27FC236}">
                <a16:creationId xmlns:a16="http://schemas.microsoft.com/office/drawing/2014/main" id="{D06887C5-46E7-1EFF-06B8-1699C0E08028}"/>
              </a:ext>
            </a:extLst>
          </p:cNvPr>
          <p:cNvSpPr/>
          <p:nvPr/>
        </p:nvSpPr>
        <p:spPr>
          <a:xfrm>
            <a:off x="6953927" y="525030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Prioritization</a:t>
            </a:r>
          </a:p>
        </p:txBody>
      </p:sp>
    </p:spTree>
    <p:extLst>
      <p:ext uri="{BB962C8B-B14F-4D97-AF65-F5344CB8AC3E}">
        <p14:creationId xmlns:p14="http://schemas.microsoft.com/office/powerpoint/2010/main" val="37380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using a computer in a car&#10;&#10;AI-generated content may be incorrect.">
            <a:extLst>
              <a:ext uri="{FF2B5EF4-FFF2-40B4-BE49-F238E27FC236}">
                <a16:creationId xmlns:a16="http://schemas.microsoft.com/office/drawing/2014/main" id="{E35B958B-5150-E3BF-02FB-2302440A6ED3}"/>
              </a:ext>
            </a:extLst>
          </p:cNvPr>
          <p:cNvPicPr>
            <a:picLocks noGrp="1" noChangeAspect="1"/>
          </p:cNvPicPr>
          <p:nvPr>
            <p:ph idx="1"/>
          </p:nvPr>
        </p:nvPicPr>
        <p:blipFill>
          <a:blip r:embed="rId3"/>
          <a:srcRect t="34577" r="2" b="6184"/>
          <a:stretch>
            <a:fillRect/>
          </a:stretch>
        </p:blipFill>
        <p:spPr>
          <a:xfrm>
            <a:off x="546100" y="1825625"/>
            <a:ext cx="11099800" cy="4389120"/>
          </a:xfrm>
          <a:noFill/>
        </p:spPr>
      </p:pic>
      <p:sp>
        <p:nvSpPr>
          <p:cNvPr id="3" name="Title 2">
            <a:extLst>
              <a:ext uri="{FF2B5EF4-FFF2-40B4-BE49-F238E27FC236}">
                <a16:creationId xmlns:a16="http://schemas.microsoft.com/office/drawing/2014/main" id="{C41BC906-1092-7B73-C63A-3F9F43BB08EE}"/>
              </a:ext>
            </a:extLst>
          </p:cNvPr>
          <p:cNvSpPr>
            <a:spLocks noGrp="1"/>
          </p:cNvSpPr>
          <p:nvPr>
            <p:ph type="title"/>
          </p:nvPr>
        </p:nvSpPr>
        <p:spPr>
          <a:xfrm>
            <a:off x="546100" y="457200"/>
            <a:ext cx="11099800" cy="1097280"/>
          </a:xfrm>
        </p:spPr>
        <p:txBody>
          <a:bodyPr anchor="ctr">
            <a:normAutofit/>
          </a:bodyPr>
          <a:lstStyle/>
          <a:p>
            <a:r>
              <a:rPr lang="en-US" dirty="0"/>
              <a:t>Monitoring &amp; Tuning Performance</a:t>
            </a:r>
          </a:p>
        </p:txBody>
      </p:sp>
    </p:spTree>
    <p:extLst>
      <p:ext uri="{BB962C8B-B14F-4D97-AF65-F5344CB8AC3E}">
        <p14:creationId xmlns:p14="http://schemas.microsoft.com/office/powerpoint/2010/main" val="275256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using a computer in a car&#10;&#10;AI-generated content may be incorrect.">
            <a:extLst>
              <a:ext uri="{FF2B5EF4-FFF2-40B4-BE49-F238E27FC236}">
                <a16:creationId xmlns:a16="http://schemas.microsoft.com/office/drawing/2014/main" id="{F5A32E09-AEEE-FFA2-9190-3155657AE799}"/>
              </a:ext>
            </a:extLst>
          </p:cNvPr>
          <p:cNvPicPr>
            <a:picLocks noGrp="1" noChangeAspect="1"/>
          </p:cNvPicPr>
          <p:nvPr>
            <p:ph sz="half" idx="1"/>
          </p:nvPr>
        </p:nvPicPr>
        <p:blipFill>
          <a:blip r:embed="rId3"/>
          <a:srcRect l="12056" r="4926" b="2"/>
          <a:stretch>
            <a:fillRect/>
          </a:stretch>
        </p:blipFill>
        <p:spPr>
          <a:xfrm>
            <a:off x="548640" y="1825625"/>
            <a:ext cx="5458968" cy="4389120"/>
          </a:xfrm>
          <a:noFill/>
        </p:spPr>
      </p:pic>
      <p:sp>
        <p:nvSpPr>
          <p:cNvPr id="4" name="Title 3">
            <a:extLst>
              <a:ext uri="{FF2B5EF4-FFF2-40B4-BE49-F238E27FC236}">
                <a16:creationId xmlns:a16="http://schemas.microsoft.com/office/drawing/2014/main" id="{03AE4FC9-6D4F-5FE6-830A-4BCB096F9EA2}"/>
              </a:ext>
            </a:extLst>
          </p:cNvPr>
          <p:cNvSpPr>
            <a:spLocks noGrp="1"/>
          </p:cNvSpPr>
          <p:nvPr>
            <p:ph type="title"/>
          </p:nvPr>
        </p:nvSpPr>
        <p:spPr>
          <a:xfrm>
            <a:off x="546100" y="457200"/>
            <a:ext cx="11099800" cy="1097280"/>
          </a:xfrm>
        </p:spPr>
        <p:txBody>
          <a:bodyPr anchor="ctr">
            <a:normAutofit/>
          </a:bodyPr>
          <a:lstStyle/>
          <a:p>
            <a:r>
              <a:rPr lang="en-US" dirty="0"/>
              <a:t>Monitoring &amp; Tuning Performance</a:t>
            </a:r>
          </a:p>
        </p:txBody>
      </p:sp>
      <p:sp>
        <p:nvSpPr>
          <p:cNvPr id="7" name="Rectangle: Rounded Corners 6">
            <a:extLst>
              <a:ext uri="{FF2B5EF4-FFF2-40B4-BE49-F238E27FC236}">
                <a16:creationId xmlns:a16="http://schemas.microsoft.com/office/drawing/2014/main" id="{70625329-6B97-35E8-6C34-489EA9D26727}"/>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Performance Metrics</a:t>
            </a:r>
          </a:p>
        </p:txBody>
      </p:sp>
      <p:sp>
        <p:nvSpPr>
          <p:cNvPr id="8" name="Rectangle: Rounded Corners 7">
            <a:extLst>
              <a:ext uri="{FF2B5EF4-FFF2-40B4-BE49-F238E27FC236}">
                <a16:creationId xmlns:a16="http://schemas.microsoft.com/office/drawing/2014/main" id="{908E52E1-2188-62D5-39E3-37038928DBC2}"/>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Logging &amp; Tracing</a:t>
            </a:r>
          </a:p>
        </p:txBody>
      </p:sp>
      <p:sp>
        <p:nvSpPr>
          <p:cNvPr id="9" name="Rectangle: Rounded Corners 8">
            <a:extLst>
              <a:ext uri="{FF2B5EF4-FFF2-40B4-BE49-F238E27FC236}">
                <a16:creationId xmlns:a16="http://schemas.microsoft.com/office/drawing/2014/main" id="{05A123E5-72AD-0482-0D2F-A76F03DF086A}"/>
              </a:ext>
            </a:extLst>
          </p:cNvPr>
          <p:cNvSpPr/>
          <p:nvPr/>
        </p:nvSpPr>
        <p:spPr>
          <a:xfrm>
            <a:off x="6953927" y="419302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Automated Alerts</a:t>
            </a:r>
          </a:p>
        </p:txBody>
      </p:sp>
      <p:sp>
        <p:nvSpPr>
          <p:cNvPr id="10" name="Rectangle: Rounded Corners 9">
            <a:extLst>
              <a:ext uri="{FF2B5EF4-FFF2-40B4-BE49-F238E27FC236}">
                <a16:creationId xmlns:a16="http://schemas.microsoft.com/office/drawing/2014/main" id="{97E3F4FD-D9CF-534F-E081-9C8612D4EEC5}"/>
              </a:ext>
            </a:extLst>
          </p:cNvPr>
          <p:cNvSpPr/>
          <p:nvPr/>
        </p:nvSpPr>
        <p:spPr>
          <a:xfrm>
            <a:off x="6953927" y="525030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Continuous Tuning</a:t>
            </a:r>
          </a:p>
        </p:txBody>
      </p:sp>
    </p:spTree>
    <p:extLst>
      <p:ext uri="{BB962C8B-B14F-4D97-AF65-F5344CB8AC3E}">
        <p14:creationId xmlns:p14="http://schemas.microsoft.com/office/powerpoint/2010/main" val="13174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21FD-0E30-14A8-3910-9D63661831AF}"/>
              </a:ext>
            </a:extLst>
          </p:cNvPr>
          <p:cNvSpPr>
            <a:spLocks noGrp="1"/>
          </p:cNvSpPr>
          <p:nvPr>
            <p:ph type="title"/>
          </p:nvPr>
        </p:nvSpPr>
        <p:spPr/>
        <p:txBody>
          <a:bodyPr/>
          <a:lstStyle/>
          <a:p>
            <a:r>
              <a:rPr lang="en-US" dirty="0"/>
              <a:t>Scalability</a:t>
            </a:r>
          </a:p>
        </p:txBody>
      </p:sp>
      <p:sp>
        <p:nvSpPr>
          <p:cNvPr id="4" name="Rectangle: Rounded Corners 3">
            <a:extLst>
              <a:ext uri="{FF2B5EF4-FFF2-40B4-BE49-F238E27FC236}">
                <a16:creationId xmlns:a16="http://schemas.microsoft.com/office/drawing/2014/main" id="{ECF992F4-0465-5DA0-4C02-94C925E7C09F}"/>
              </a:ext>
            </a:extLst>
          </p:cNvPr>
          <p:cNvSpPr/>
          <p:nvPr/>
        </p:nvSpPr>
        <p:spPr>
          <a:xfrm>
            <a:off x="547688"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Horizontal &amp; Vertical Scaling</a:t>
            </a:r>
          </a:p>
        </p:txBody>
      </p:sp>
      <p:sp>
        <p:nvSpPr>
          <p:cNvPr id="5" name="Rectangle: Rounded Corners 4">
            <a:extLst>
              <a:ext uri="{FF2B5EF4-FFF2-40B4-BE49-F238E27FC236}">
                <a16:creationId xmlns:a16="http://schemas.microsoft.com/office/drawing/2014/main" id="{DCC0DA47-169F-702D-6CBE-5B0C73598293}"/>
              </a:ext>
            </a:extLst>
          </p:cNvPr>
          <p:cNvSpPr/>
          <p:nvPr/>
        </p:nvSpPr>
        <p:spPr>
          <a:xfrm>
            <a:off x="4307681"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Load Balancing</a:t>
            </a:r>
          </a:p>
        </p:txBody>
      </p:sp>
      <p:sp>
        <p:nvSpPr>
          <p:cNvPr id="6" name="Rectangle: Rounded Corners 5">
            <a:extLst>
              <a:ext uri="{FF2B5EF4-FFF2-40B4-BE49-F238E27FC236}">
                <a16:creationId xmlns:a16="http://schemas.microsoft.com/office/drawing/2014/main" id="{30F32A9E-9E84-6B5D-96A4-6CFC59AC53AF}"/>
              </a:ext>
            </a:extLst>
          </p:cNvPr>
          <p:cNvSpPr/>
          <p:nvPr/>
        </p:nvSpPr>
        <p:spPr>
          <a:xfrm>
            <a:off x="8067675"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High-Throughput</a:t>
            </a:r>
          </a:p>
        </p:txBody>
      </p:sp>
    </p:spTree>
    <p:extLst>
      <p:ext uri="{BB962C8B-B14F-4D97-AF65-F5344CB8AC3E}">
        <p14:creationId xmlns:p14="http://schemas.microsoft.com/office/powerpoint/2010/main" val="64821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5"/>
                                        </p:tgtEl>
                                        <p:attrNameLst>
                                          <p:attrName>fillcolor</p:attrName>
                                        </p:attrNameLst>
                                      </p:cBhvr>
                                      <p:to>
                                        <a:srgbClr val="666666"/>
                                      </p:to>
                                    </p:animClr>
                                    <p:set>
                                      <p:cBhvr>
                                        <p:cTn id="18" dur="1000" fill="hold"/>
                                        <p:tgtEl>
                                          <p:spTgt spid="5"/>
                                        </p:tgtEl>
                                        <p:attrNameLst>
                                          <p:attrName>fill.type</p:attrName>
                                        </p:attrNameLst>
                                      </p:cBhvr>
                                      <p:to>
                                        <p:strVal val="solid"/>
                                      </p:to>
                                    </p:set>
                                    <p:set>
                                      <p:cBhvr>
                                        <p:cTn id="19" dur="1000" fill="hold"/>
                                        <p:tgtEl>
                                          <p:spTgt spid="5"/>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6"/>
                                        </p:tgtEl>
                                        <p:attrNameLst>
                                          <p:attrName>fillcolor</p:attrName>
                                        </p:attrNameLst>
                                      </p:cBhvr>
                                      <p:to>
                                        <a:srgbClr val="666666"/>
                                      </p:to>
                                    </p:animClr>
                                    <p:set>
                                      <p:cBhvr>
                                        <p:cTn id="22" dur="1000" fill="hold"/>
                                        <p:tgtEl>
                                          <p:spTgt spid="6"/>
                                        </p:tgtEl>
                                        <p:attrNameLst>
                                          <p:attrName>fill.type</p:attrName>
                                        </p:attrNameLst>
                                      </p:cBhvr>
                                      <p:to>
                                        <p:strVal val="solid"/>
                                      </p:to>
                                    </p:set>
                                    <p:set>
                                      <p:cBhvr>
                                        <p:cTn id="23" dur="1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D7317-EFD4-7D2C-1FAA-94D87EBB0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3737B-C4CD-C97E-1DBE-39B9782B162A}"/>
              </a:ext>
            </a:extLst>
          </p:cNvPr>
          <p:cNvSpPr>
            <a:spLocks noGrp="1"/>
          </p:cNvSpPr>
          <p:nvPr>
            <p:ph type="title"/>
          </p:nvPr>
        </p:nvSpPr>
        <p:spPr/>
        <p:txBody>
          <a:bodyPr/>
          <a:lstStyle/>
          <a:p>
            <a:r>
              <a:rPr lang="en-US" dirty="0"/>
              <a:t>Recap: Performance</a:t>
            </a:r>
          </a:p>
        </p:txBody>
      </p:sp>
      <p:sp>
        <p:nvSpPr>
          <p:cNvPr id="4" name="Rectangle: Rounded Corners 3">
            <a:extLst>
              <a:ext uri="{FF2B5EF4-FFF2-40B4-BE49-F238E27FC236}">
                <a16:creationId xmlns:a16="http://schemas.microsoft.com/office/drawing/2014/main" id="{855D1F5A-E5AF-B35E-C666-B1F62C9F8A4E}"/>
              </a:ext>
            </a:extLst>
          </p:cNvPr>
          <p:cNvSpPr/>
          <p:nvPr/>
        </p:nvSpPr>
        <p:spPr>
          <a:xfrm>
            <a:off x="547688"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Latency &amp; Throughput</a:t>
            </a:r>
          </a:p>
        </p:txBody>
      </p:sp>
      <p:sp>
        <p:nvSpPr>
          <p:cNvPr id="5" name="Rectangle: Rounded Corners 4">
            <a:extLst>
              <a:ext uri="{FF2B5EF4-FFF2-40B4-BE49-F238E27FC236}">
                <a16:creationId xmlns:a16="http://schemas.microsoft.com/office/drawing/2014/main" id="{91D8A56A-9D3E-22AF-4987-EC21404F2E90}"/>
              </a:ext>
            </a:extLst>
          </p:cNvPr>
          <p:cNvSpPr/>
          <p:nvPr/>
        </p:nvSpPr>
        <p:spPr>
          <a:xfrm>
            <a:off x="4307681"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Processing</a:t>
            </a:r>
          </a:p>
        </p:txBody>
      </p:sp>
      <p:sp>
        <p:nvSpPr>
          <p:cNvPr id="6" name="Rectangle: Rounded Corners 5">
            <a:extLst>
              <a:ext uri="{FF2B5EF4-FFF2-40B4-BE49-F238E27FC236}">
                <a16:creationId xmlns:a16="http://schemas.microsoft.com/office/drawing/2014/main" id="{D921A1FD-702F-FD59-0542-A7CD1563745F}"/>
              </a:ext>
            </a:extLst>
          </p:cNvPr>
          <p:cNvSpPr/>
          <p:nvPr/>
        </p:nvSpPr>
        <p:spPr>
          <a:xfrm>
            <a:off x="8067675"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Monitoring &amp; Tuning</a:t>
            </a:r>
          </a:p>
        </p:txBody>
      </p:sp>
    </p:spTree>
    <p:extLst>
      <p:ext uri="{BB962C8B-B14F-4D97-AF65-F5344CB8AC3E}">
        <p14:creationId xmlns:p14="http://schemas.microsoft.com/office/powerpoint/2010/main" val="172965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5"/>
                                        </p:tgtEl>
                                        <p:attrNameLst>
                                          <p:attrName>fillcolor</p:attrName>
                                        </p:attrNameLst>
                                      </p:cBhvr>
                                      <p:to>
                                        <a:srgbClr val="666666"/>
                                      </p:to>
                                    </p:animClr>
                                    <p:set>
                                      <p:cBhvr>
                                        <p:cTn id="18" dur="1000" fill="hold"/>
                                        <p:tgtEl>
                                          <p:spTgt spid="5"/>
                                        </p:tgtEl>
                                        <p:attrNameLst>
                                          <p:attrName>fill.type</p:attrName>
                                        </p:attrNameLst>
                                      </p:cBhvr>
                                      <p:to>
                                        <p:strVal val="solid"/>
                                      </p:to>
                                    </p:set>
                                    <p:set>
                                      <p:cBhvr>
                                        <p:cTn id="19" dur="1000" fill="hold"/>
                                        <p:tgtEl>
                                          <p:spTgt spid="5"/>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6"/>
                                        </p:tgtEl>
                                        <p:attrNameLst>
                                          <p:attrName>fillcolor</p:attrName>
                                        </p:attrNameLst>
                                      </p:cBhvr>
                                      <p:to>
                                        <a:srgbClr val="666666"/>
                                      </p:to>
                                    </p:animClr>
                                    <p:set>
                                      <p:cBhvr>
                                        <p:cTn id="22" dur="1000" fill="hold"/>
                                        <p:tgtEl>
                                          <p:spTgt spid="6"/>
                                        </p:tgtEl>
                                        <p:attrNameLst>
                                          <p:attrName>fill.type</p:attrName>
                                        </p:attrNameLst>
                                      </p:cBhvr>
                                      <p:to>
                                        <p:strVal val="solid"/>
                                      </p:to>
                                    </p:set>
                                    <p:set>
                                      <p:cBhvr>
                                        <p:cTn id="23" dur="1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A14-A5C1-A91C-A496-AEF1B9944A48}"/>
              </a:ext>
            </a:extLst>
          </p:cNvPr>
          <p:cNvSpPr>
            <a:spLocks noGrp="1"/>
          </p:cNvSpPr>
          <p:nvPr>
            <p:ph type="title"/>
          </p:nvPr>
        </p:nvSpPr>
        <p:spPr/>
        <p:txBody>
          <a:bodyPr/>
          <a:lstStyle/>
          <a:p>
            <a:r>
              <a:rPr lang="en-US" dirty="0"/>
              <a:t>Design Considerations</a:t>
            </a:r>
          </a:p>
        </p:txBody>
      </p:sp>
      <p:sp>
        <p:nvSpPr>
          <p:cNvPr id="3" name="Text Placeholder 2">
            <a:extLst>
              <a:ext uri="{FF2B5EF4-FFF2-40B4-BE49-F238E27FC236}">
                <a16:creationId xmlns:a16="http://schemas.microsoft.com/office/drawing/2014/main" id="{10A0CC69-A1B6-D4C9-B8E4-49671221B794}"/>
              </a:ext>
            </a:extLst>
          </p:cNvPr>
          <p:cNvSpPr>
            <a:spLocks noGrp="1"/>
          </p:cNvSpPr>
          <p:nvPr>
            <p:ph type="body" sz="quarter" idx="10"/>
          </p:nvPr>
        </p:nvSpPr>
        <p:spPr/>
        <p:txBody>
          <a:bodyPr/>
          <a:lstStyle/>
          <a:p>
            <a:r>
              <a:rPr lang="en-US" dirty="0"/>
              <a:t>Security</a:t>
            </a:r>
          </a:p>
        </p:txBody>
      </p:sp>
    </p:spTree>
    <p:extLst>
      <p:ext uri="{BB962C8B-B14F-4D97-AF65-F5344CB8AC3E}">
        <p14:creationId xmlns:p14="http://schemas.microsoft.com/office/powerpoint/2010/main" val="248819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in a suit holding his hand up&#10;&#10;AI-generated content may be incorrect.">
            <a:extLst>
              <a:ext uri="{FF2B5EF4-FFF2-40B4-BE49-F238E27FC236}">
                <a16:creationId xmlns:a16="http://schemas.microsoft.com/office/drawing/2014/main" id="{9D491F9A-B0C8-0831-D9F7-126F69A4F6C8}"/>
              </a:ext>
            </a:extLst>
          </p:cNvPr>
          <p:cNvPicPr>
            <a:picLocks noGrp="1" noChangeAspect="1"/>
          </p:cNvPicPr>
          <p:nvPr>
            <p:ph sz="half" idx="2"/>
          </p:nvPr>
        </p:nvPicPr>
        <p:blipFill rotWithShape="1">
          <a:blip r:embed="rId3"/>
          <a:srcRect l="8546" r="8546"/>
          <a:stretch>
            <a:fillRect/>
          </a:stretch>
        </p:blipFill>
        <p:spPr>
          <a:xfrm>
            <a:off x="6194647" y="1825784"/>
            <a:ext cx="5458968" cy="4389120"/>
          </a:xfrm>
        </p:spPr>
      </p:pic>
      <p:pic>
        <p:nvPicPr>
          <p:cNvPr id="6" name="Content Placeholder 5" descr="A close up of a key&#10;&#10;AI-generated content may be incorrect.">
            <a:extLst>
              <a:ext uri="{FF2B5EF4-FFF2-40B4-BE49-F238E27FC236}">
                <a16:creationId xmlns:a16="http://schemas.microsoft.com/office/drawing/2014/main" id="{C260D229-5B1F-5A3D-916E-4A74556CCBC2}"/>
              </a:ext>
            </a:extLst>
          </p:cNvPr>
          <p:cNvPicPr>
            <a:picLocks noGrp="1" noChangeAspect="1"/>
          </p:cNvPicPr>
          <p:nvPr>
            <p:ph sz="half" idx="1"/>
          </p:nvPr>
        </p:nvPicPr>
        <p:blipFill>
          <a:blip r:embed="rId4"/>
          <a:srcRect l="24968" r="5381" b="-1"/>
          <a:stretch>
            <a:fillRect/>
          </a:stretch>
        </p:blipFill>
        <p:spPr>
          <a:xfrm>
            <a:off x="548640" y="1825625"/>
            <a:ext cx="5458968" cy="4389120"/>
          </a:xfrm>
          <a:noFill/>
        </p:spPr>
      </p:pic>
      <p:sp>
        <p:nvSpPr>
          <p:cNvPr id="4" name="Title 3">
            <a:extLst>
              <a:ext uri="{FF2B5EF4-FFF2-40B4-BE49-F238E27FC236}">
                <a16:creationId xmlns:a16="http://schemas.microsoft.com/office/drawing/2014/main" id="{ACD30FF9-1ADF-9159-C521-32D0A93BFF5F}"/>
              </a:ext>
            </a:extLst>
          </p:cNvPr>
          <p:cNvSpPr>
            <a:spLocks noGrp="1"/>
          </p:cNvSpPr>
          <p:nvPr>
            <p:ph type="title"/>
          </p:nvPr>
        </p:nvSpPr>
        <p:spPr>
          <a:xfrm>
            <a:off x="546100" y="457200"/>
            <a:ext cx="11099800" cy="1097280"/>
          </a:xfrm>
        </p:spPr>
        <p:txBody>
          <a:bodyPr anchor="ctr">
            <a:normAutofit fontScale="90000"/>
          </a:bodyPr>
          <a:lstStyle/>
          <a:p>
            <a:r>
              <a:rPr lang="en-US" sz="4100"/>
              <a:t>Ensuring Secure Message Transmission and Storage</a:t>
            </a:r>
          </a:p>
        </p:txBody>
      </p:sp>
    </p:spTree>
    <p:extLst>
      <p:ext uri="{BB962C8B-B14F-4D97-AF65-F5344CB8AC3E}">
        <p14:creationId xmlns:p14="http://schemas.microsoft.com/office/powerpoint/2010/main" val="1169666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key&#10;&#10;AI-generated content may be incorrect.">
            <a:extLst>
              <a:ext uri="{FF2B5EF4-FFF2-40B4-BE49-F238E27FC236}">
                <a16:creationId xmlns:a16="http://schemas.microsoft.com/office/drawing/2014/main" id="{3552FE4F-283D-DEDD-1B25-A7401C1B4817}"/>
              </a:ext>
            </a:extLst>
          </p:cNvPr>
          <p:cNvPicPr>
            <a:picLocks noGrp="1" noChangeAspect="1"/>
          </p:cNvPicPr>
          <p:nvPr>
            <p:ph sz="half" idx="1"/>
          </p:nvPr>
        </p:nvPicPr>
        <p:blipFill>
          <a:blip r:embed="rId3"/>
          <a:srcRect l="24968" r="5381" b="-1"/>
          <a:stretch>
            <a:fillRect/>
          </a:stretch>
        </p:blipFill>
        <p:spPr>
          <a:xfrm>
            <a:off x="548640" y="1825625"/>
            <a:ext cx="5458968" cy="4389120"/>
          </a:xfrm>
          <a:noFill/>
        </p:spPr>
      </p:pic>
      <p:sp>
        <p:nvSpPr>
          <p:cNvPr id="4" name="Title 3">
            <a:extLst>
              <a:ext uri="{FF2B5EF4-FFF2-40B4-BE49-F238E27FC236}">
                <a16:creationId xmlns:a16="http://schemas.microsoft.com/office/drawing/2014/main" id="{366AD460-14D1-143A-2F85-B1997C4CC5F0}"/>
              </a:ext>
            </a:extLst>
          </p:cNvPr>
          <p:cNvSpPr>
            <a:spLocks noGrp="1"/>
          </p:cNvSpPr>
          <p:nvPr>
            <p:ph type="title"/>
          </p:nvPr>
        </p:nvSpPr>
        <p:spPr>
          <a:xfrm>
            <a:off x="546100" y="457200"/>
            <a:ext cx="11099800" cy="1097280"/>
          </a:xfrm>
        </p:spPr>
        <p:txBody>
          <a:bodyPr anchor="ctr">
            <a:normAutofit/>
          </a:bodyPr>
          <a:lstStyle/>
          <a:p>
            <a:r>
              <a:rPr lang="en-US" dirty="0"/>
              <a:t>Data Encryption</a:t>
            </a:r>
          </a:p>
        </p:txBody>
      </p:sp>
      <p:sp>
        <p:nvSpPr>
          <p:cNvPr id="7" name="Rectangle: Rounded Corners 6">
            <a:extLst>
              <a:ext uri="{FF2B5EF4-FFF2-40B4-BE49-F238E27FC236}">
                <a16:creationId xmlns:a16="http://schemas.microsoft.com/office/drawing/2014/main" id="{2A81558B-F05D-A536-6598-6B81D241A77B}"/>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TLS</a:t>
            </a:r>
          </a:p>
        </p:txBody>
      </p:sp>
      <p:sp>
        <p:nvSpPr>
          <p:cNvPr id="8" name="Rectangle: Rounded Corners 7">
            <a:extLst>
              <a:ext uri="{FF2B5EF4-FFF2-40B4-BE49-F238E27FC236}">
                <a16:creationId xmlns:a16="http://schemas.microsoft.com/office/drawing/2014/main" id="{DC29A9A8-2FB4-4BF0-F87F-68F4BD5B5E7D}"/>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Encryption at Rest</a:t>
            </a:r>
          </a:p>
        </p:txBody>
      </p:sp>
    </p:spTree>
    <p:extLst>
      <p:ext uri="{BB962C8B-B14F-4D97-AF65-F5344CB8AC3E}">
        <p14:creationId xmlns:p14="http://schemas.microsoft.com/office/powerpoint/2010/main" val="21144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in a suit holding his hand up&#10;&#10;AI-generated content may be incorrect.">
            <a:extLst>
              <a:ext uri="{FF2B5EF4-FFF2-40B4-BE49-F238E27FC236}">
                <a16:creationId xmlns:a16="http://schemas.microsoft.com/office/drawing/2014/main" id="{B175A8D8-20F0-44EB-5D4B-FD89A477DF7D}"/>
              </a:ext>
            </a:extLst>
          </p:cNvPr>
          <p:cNvPicPr>
            <a:picLocks noGrp="1" noChangeAspect="1"/>
          </p:cNvPicPr>
          <p:nvPr>
            <p:ph sz="half" idx="1"/>
          </p:nvPr>
        </p:nvPicPr>
        <p:blipFill>
          <a:blip r:embed="rId3"/>
          <a:srcRect l="5091" r="11891" b="2"/>
          <a:stretch>
            <a:fillRect/>
          </a:stretch>
        </p:blipFill>
        <p:spPr>
          <a:xfrm>
            <a:off x="548640" y="1825625"/>
            <a:ext cx="5458968" cy="4389120"/>
          </a:xfrm>
          <a:noFill/>
        </p:spPr>
      </p:pic>
      <p:sp>
        <p:nvSpPr>
          <p:cNvPr id="4" name="Title 3">
            <a:extLst>
              <a:ext uri="{FF2B5EF4-FFF2-40B4-BE49-F238E27FC236}">
                <a16:creationId xmlns:a16="http://schemas.microsoft.com/office/drawing/2014/main" id="{69A38246-A648-2E6D-EEBA-DFE6AC142833}"/>
              </a:ext>
            </a:extLst>
          </p:cNvPr>
          <p:cNvSpPr>
            <a:spLocks noGrp="1"/>
          </p:cNvSpPr>
          <p:nvPr>
            <p:ph type="title"/>
          </p:nvPr>
        </p:nvSpPr>
        <p:spPr>
          <a:xfrm>
            <a:off x="546100" y="457200"/>
            <a:ext cx="11099800" cy="1097280"/>
          </a:xfrm>
        </p:spPr>
        <p:txBody>
          <a:bodyPr anchor="ctr">
            <a:normAutofit/>
          </a:bodyPr>
          <a:lstStyle/>
          <a:p>
            <a:r>
              <a:rPr lang="en-US" dirty="0"/>
              <a:t>Authentication and Authorization</a:t>
            </a:r>
          </a:p>
        </p:txBody>
      </p:sp>
      <p:sp>
        <p:nvSpPr>
          <p:cNvPr id="7" name="Rectangle: Rounded Corners 6">
            <a:extLst>
              <a:ext uri="{FF2B5EF4-FFF2-40B4-BE49-F238E27FC236}">
                <a16:creationId xmlns:a16="http://schemas.microsoft.com/office/drawing/2014/main" id="{0B8840E5-E5D8-A993-9361-D03F7D066D99}"/>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OAuth and OpenID</a:t>
            </a:r>
          </a:p>
        </p:txBody>
      </p:sp>
      <p:sp>
        <p:nvSpPr>
          <p:cNvPr id="8" name="Rectangle: Rounded Corners 7">
            <a:extLst>
              <a:ext uri="{FF2B5EF4-FFF2-40B4-BE49-F238E27FC236}">
                <a16:creationId xmlns:a16="http://schemas.microsoft.com/office/drawing/2014/main" id="{784BAEAC-B48F-208C-2A2E-31C5F9E8AA6E}"/>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Access Control Lists</a:t>
            </a:r>
          </a:p>
        </p:txBody>
      </p:sp>
    </p:spTree>
    <p:extLst>
      <p:ext uri="{BB962C8B-B14F-4D97-AF65-F5344CB8AC3E}">
        <p14:creationId xmlns:p14="http://schemas.microsoft.com/office/powerpoint/2010/main" val="119936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 up of a key&#10;&#10;AI-generated content may be incorrect.">
            <a:extLst>
              <a:ext uri="{FF2B5EF4-FFF2-40B4-BE49-F238E27FC236}">
                <a16:creationId xmlns:a16="http://schemas.microsoft.com/office/drawing/2014/main" id="{3B70706F-C4FA-6018-DF40-241248AA79E6}"/>
              </a:ext>
            </a:extLst>
          </p:cNvPr>
          <p:cNvPicPr>
            <a:picLocks noGrp="1" noChangeAspect="1"/>
          </p:cNvPicPr>
          <p:nvPr>
            <p:ph sz="half" idx="2"/>
          </p:nvPr>
        </p:nvPicPr>
        <p:blipFill rotWithShape="1">
          <a:blip r:embed="rId3"/>
          <a:srcRect l="15148" r="15148"/>
          <a:stretch>
            <a:fillRect/>
          </a:stretch>
        </p:blipFill>
        <p:spPr>
          <a:xfrm>
            <a:off x="6194647" y="1825784"/>
            <a:ext cx="5458968" cy="4389120"/>
          </a:xfrm>
        </p:spPr>
      </p:pic>
      <p:pic>
        <p:nvPicPr>
          <p:cNvPr id="6" name="Content Placeholder 5" descr="A person wearing a mask and standing in front of a stack of barrels&#10;&#10;AI-generated content may be incorrect.">
            <a:extLst>
              <a:ext uri="{FF2B5EF4-FFF2-40B4-BE49-F238E27FC236}">
                <a16:creationId xmlns:a16="http://schemas.microsoft.com/office/drawing/2014/main" id="{6FFAB5BD-3CD1-98A6-3A3E-F11BE9414512}"/>
              </a:ext>
            </a:extLst>
          </p:cNvPr>
          <p:cNvPicPr>
            <a:picLocks noGrp="1" noChangeAspect="1"/>
          </p:cNvPicPr>
          <p:nvPr>
            <p:ph sz="half" idx="1"/>
          </p:nvPr>
        </p:nvPicPr>
        <p:blipFill>
          <a:blip r:embed="rId4"/>
          <a:srcRect l="3045" r="13937" b="2"/>
          <a:stretch>
            <a:fillRect/>
          </a:stretch>
        </p:blipFill>
        <p:spPr>
          <a:xfrm>
            <a:off x="548640" y="1825625"/>
            <a:ext cx="5458968" cy="4389120"/>
          </a:xfrm>
          <a:noFill/>
        </p:spPr>
      </p:pic>
      <p:sp>
        <p:nvSpPr>
          <p:cNvPr id="4" name="Title 3">
            <a:extLst>
              <a:ext uri="{FF2B5EF4-FFF2-40B4-BE49-F238E27FC236}">
                <a16:creationId xmlns:a16="http://schemas.microsoft.com/office/drawing/2014/main" id="{4CE446F0-BFD3-CCE0-E7B9-45BCFFAF6C35}"/>
              </a:ext>
            </a:extLst>
          </p:cNvPr>
          <p:cNvSpPr>
            <a:spLocks noGrp="1"/>
          </p:cNvSpPr>
          <p:nvPr>
            <p:ph type="title"/>
          </p:nvPr>
        </p:nvSpPr>
        <p:spPr>
          <a:xfrm>
            <a:off x="546100" y="457200"/>
            <a:ext cx="11099800" cy="1097280"/>
          </a:xfrm>
        </p:spPr>
        <p:txBody>
          <a:bodyPr anchor="ctr">
            <a:normAutofit/>
          </a:bodyPr>
          <a:lstStyle/>
          <a:p>
            <a:r>
              <a:rPr lang="en-US" dirty="0"/>
              <a:t>Data Encryption and Integrity</a:t>
            </a:r>
          </a:p>
        </p:txBody>
      </p:sp>
    </p:spTree>
    <p:extLst>
      <p:ext uri="{BB962C8B-B14F-4D97-AF65-F5344CB8AC3E}">
        <p14:creationId xmlns:p14="http://schemas.microsoft.com/office/powerpoint/2010/main" val="3176077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wearing a mask and standing in front of a stack of barrels&#10;&#10;AI-generated content may be incorrect.">
            <a:extLst>
              <a:ext uri="{FF2B5EF4-FFF2-40B4-BE49-F238E27FC236}">
                <a16:creationId xmlns:a16="http://schemas.microsoft.com/office/drawing/2014/main" id="{D9AAAFE2-9BEA-7D57-9B61-EDDF7191DED8}"/>
              </a:ext>
            </a:extLst>
          </p:cNvPr>
          <p:cNvPicPr>
            <a:picLocks noGrp="1" noChangeAspect="1"/>
          </p:cNvPicPr>
          <p:nvPr>
            <p:ph sz="half" idx="1"/>
          </p:nvPr>
        </p:nvPicPr>
        <p:blipFill>
          <a:blip r:embed="rId3"/>
          <a:srcRect l="3045" r="13937" b="2"/>
          <a:stretch>
            <a:fillRect/>
          </a:stretch>
        </p:blipFill>
        <p:spPr>
          <a:xfrm>
            <a:off x="548640" y="1825625"/>
            <a:ext cx="5458968" cy="4389120"/>
          </a:xfrm>
          <a:noFill/>
        </p:spPr>
      </p:pic>
      <p:sp>
        <p:nvSpPr>
          <p:cNvPr id="4" name="Title 3">
            <a:extLst>
              <a:ext uri="{FF2B5EF4-FFF2-40B4-BE49-F238E27FC236}">
                <a16:creationId xmlns:a16="http://schemas.microsoft.com/office/drawing/2014/main" id="{6F6D355E-EA10-9B1A-896E-4E3E14CE1C37}"/>
              </a:ext>
            </a:extLst>
          </p:cNvPr>
          <p:cNvSpPr>
            <a:spLocks noGrp="1"/>
          </p:cNvSpPr>
          <p:nvPr>
            <p:ph type="title"/>
          </p:nvPr>
        </p:nvSpPr>
        <p:spPr>
          <a:xfrm>
            <a:off x="546100" y="457200"/>
            <a:ext cx="11099800" cy="1097280"/>
          </a:xfrm>
        </p:spPr>
        <p:txBody>
          <a:bodyPr anchor="ctr">
            <a:normAutofit/>
          </a:bodyPr>
          <a:lstStyle/>
          <a:p>
            <a:r>
              <a:rPr lang="en-US" dirty="0"/>
              <a:t>Message Integrity</a:t>
            </a:r>
          </a:p>
        </p:txBody>
      </p:sp>
      <p:sp>
        <p:nvSpPr>
          <p:cNvPr id="9" name="Rectangle: Rounded Corners 8">
            <a:extLst>
              <a:ext uri="{FF2B5EF4-FFF2-40B4-BE49-F238E27FC236}">
                <a16:creationId xmlns:a16="http://schemas.microsoft.com/office/drawing/2014/main" id="{D9EBF346-B7E0-32D2-CD5A-A05E43EFD764}"/>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HMAC</a:t>
            </a:r>
          </a:p>
        </p:txBody>
      </p:sp>
      <p:sp>
        <p:nvSpPr>
          <p:cNvPr id="10" name="Rectangle: Rounded Corners 9">
            <a:extLst>
              <a:ext uri="{FF2B5EF4-FFF2-40B4-BE49-F238E27FC236}">
                <a16:creationId xmlns:a16="http://schemas.microsoft.com/office/drawing/2014/main" id="{D8BD266E-7A6C-E8FA-AD1F-A37B70E142BC}"/>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Digital Signatures</a:t>
            </a:r>
          </a:p>
        </p:txBody>
      </p:sp>
    </p:spTree>
    <p:extLst>
      <p:ext uri="{BB962C8B-B14F-4D97-AF65-F5344CB8AC3E}">
        <p14:creationId xmlns:p14="http://schemas.microsoft.com/office/powerpoint/2010/main" val="7560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key&#10;&#10;AI-generated content may be incorrect.">
            <a:extLst>
              <a:ext uri="{FF2B5EF4-FFF2-40B4-BE49-F238E27FC236}">
                <a16:creationId xmlns:a16="http://schemas.microsoft.com/office/drawing/2014/main" id="{372BBF04-D633-B7E0-B4B6-E72AB8D3E289}"/>
              </a:ext>
            </a:extLst>
          </p:cNvPr>
          <p:cNvPicPr>
            <a:picLocks noGrp="1" noChangeAspect="1"/>
          </p:cNvPicPr>
          <p:nvPr>
            <p:ph sz="half" idx="1"/>
          </p:nvPr>
        </p:nvPicPr>
        <p:blipFill>
          <a:blip r:embed="rId3"/>
          <a:srcRect l="24968" r="5381" b="-1"/>
          <a:stretch>
            <a:fillRect/>
          </a:stretch>
        </p:blipFill>
        <p:spPr>
          <a:xfrm>
            <a:off x="548640" y="1825625"/>
            <a:ext cx="5458968" cy="4389120"/>
          </a:xfrm>
          <a:noFill/>
        </p:spPr>
      </p:pic>
      <p:sp>
        <p:nvSpPr>
          <p:cNvPr id="4" name="Title 3">
            <a:extLst>
              <a:ext uri="{FF2B5EF4-FFF2-40B4-BE49-F238E27FC236}">
                <a16:creationId xmlns:a16="http://schemas.microsoft.com/office/drawing/2014/main" id="{E0A73561-7DC6-FE61-D30B-ABC1ED76DB1A}"/>
              </a:ext>
            </a:extLst>
          </p:cNvPr>
          <p:cNvSpPr>
            <a:spLocks noGrp="1"/>
          </p:cNvSpPr>
          <p:nvPr>
            <p:ph type="title"/>
          </p:nvPr>
        </p:nvSpPr>
        <p:spPr>
          <a:xfrm>
            <a:off x="546100" y="457200"/>
            <a:ext cx="11099800" cy="1097280"/>
          </a:xfrm>
        </p:spPr>
        <p:txBody>
          <a:bodyPr anchor="ctr">
            <a:normAutofit/>
          </a:bodyPr>
          <a:lstStyle/>
          <a:p>
            <a:r>
              <a:rPr lang="en-US" dirty="0"/>
              <a:t>End-to-End Encryption</a:t>
            </a:r>
          </a:p>
        </p:txBody>
      </p:sp>
      <p:sp>
        <p:nvSpPr>
          <p:cNvPr id="7" name="Rectangle: Rounded Corners 6">
            <a:extLst>
              <a:ext uri="{FF2B5EF4-FFF2-40B4-BE49-F238E27FC236}">
                <a16:creationId xmlns:a16="http://schemas.microsoft.com/office/drawing/2014/main" id="{43C80E19-290B-B922-1B65-5A3F5C7EAEA8}"/>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PKI</a:t>
            </a:r>
          </a:p>
        </p:txBody>
      </p:sp>
      <p:sp>
        <p:nvSpPr>
          <p:cNvPr id="8" name="Rectangle: Rounded Corners 7">
            <a:extLst>
              <a:ext uri="{FF2B5EF4-FFF2-40B4-BE49-F238E27FC236}">
                <a16:creationId xmlns:a16="http://schemas.microsoft.com/office/drawing/2014/main" id="{AB39331D-3667-47DB-2BDF-DCB924E8E39E}"/>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Secure Key Management</a:t>
            </a:r>
          </a:p>
        </p:txBody>
      </p:sp>
    </p:spTree>
    <p:extLst>
      <p:ext uri="{BB962C8B-B14F-4D97-AF65-F5344CB8AC3E}">
        <p14:creationId xmlns:p14="http://schemas.microsoft.com/office/powerpoint/2010/main" val="162332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F408C-C560-057D-61F7-4CEB639E8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342A3-CBDA-6787-11DE-58EC98E0E693}"/>
              </a:ext>
            </a:extLst>
          </p:cNvPr>
          <p:cNvSpPr>
            <a:spLocks noGrp="1"/>
          </p:cNvSpPr>
          <p:nvPr>
            <p:ph type="title"/>
          </p:nvPr>
        </p:nvSpPr>
        <p:spPr/>
        <p:txBody>
          <a:bodyPr/>
          <a:lstStyle/>
          <a:p>
            <a:r>
              <a:rPr lang="en-US" dirty="0"/>
              <a:t>Recap: Security</a:t>
            </a:r>
          </a:p>
        </p:txBody>
      </p:sp>
      <p:sp>
        <p:nvSpPr>
          <p:cNvPr id="4" name="Rectangle: Rounded Corners 3">
            <a:extLst>
              <a:ext uri="{FF2B5EF4-FFF2-40B4-BE49-F238E27FC236}">
                <a16:creationId xmlns:a16="http://schemas.microsoft.com/office/drawing/2014/main" id="{AA21829E-895A-FFDE-BDD3-C968A705CCF1}"/>
              </a:ext>
            </a:extLst>
          </p:cNvPr>
          <p:cNvSpPr/>
          <p:nvPr/>
        </p:nvSpPr>
        <p:spPr>
          <a:xfrm>
            <a:off x="1487488" y="1886948"/>
            <a:ext cx="357663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Encryption</a:t>
            </a:r>
          </a:p>
        </p:txBody>
      </p:sp>
      <p:sp>
        <p:nvSpPr>
          <p:cNvPr id="5" name="Rectangle: Rounded Corners 4">
            <a:extLst>
              <a:ext uri="{FF2B5EF4-FFF2-40B4-BE49-F238E27FC236}">
                <a16:creationId xmlns:a16="http://schemas.microsoft.com/office/drawing/2014/main" id="{C7514967-43FB-C130-5793-62801F9AFDBC}"/>
              </a:ext>
            </a:extLst>
          </p:cNvPr>
          <p:cNvSpPr/>
          <p:nvPr/>
        </p:nvSpPr>
        <p:spPr>
          <a:xfrm>
            <a:off x="6186488" y="1843089"/>
            <a:ext cx="357663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Authentication and Authorization</a:t>
            </a:r>
          </a:p>
        </p:txBody>
      </p:sp>
      <p:sp>
        <p:nvSpPr>
          <p:cNvPr id="6" name="Rectangle: Rounded Corners 5">
            <a:extLst>
              <a:ext uri="{FF2B5EF4-FFF2-40B4-BE49-F238E27FC236}">
                <a16:creationId xmlns:a16="http://schemas.microsoft.com/office/drawing/2014/main" id="{48E3831E-2617-E68F-29C3-1F2232DD6AD7}"/>
              </a:ext>
            </a:extLst>
          </p:cNvPr>
          <p:cNvSpPr/>
          <p:nvPr/>
        </p:nvSpPr>
        <p:spPr>
          <a:xfrm>
            <a:off x="1508465" y="3835174"/>
            <a:ext cx="357663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Integrity</a:t>
            </a:r>
          </a:p>
        </p:txBody>
      </p:sp>
      <p:sp>
        <p:nvSpPr>
          <p:cNvPr id="3" name="Rectangle: Rounded Corners 2">
            <a:extLst>
              <a:ext uri="{FF2B5EF4-FFF2-40B4-BE49-F238E27FC236}">
                <a16:creationId xmlns:a16="http://schemas.microsoft.com/office/drawing/2014/main" id="{63F0F026-D519-15DD-F68D-AC7EE5122EB4}"/>
              </a:ext>
            </a:extLst>
          </p:cNvPr>
          <p:cNvSpPr/>
          <p:nvPr/>
        </p:nvSpPr>
        <p:spPr>
          <a:xfrm>
            <a:off x="6186488" y="3755572"/>
            <a:ext cx="357663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End-to-End Encryption</a:t>
            </a:r>
          </a:p>
        </p:txBody>
      </p:sp>
    </p:spTree>
    <p:extLst>
      <p:ext uri="{BB962C8B-B14F-4D97-AF65-F5344CB8AC3E}">
        <p14:creationId xmlns:p14="http://schemas.microsoft.com/office/powerpoint/2010/main" val="2725341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35E23-6AD0-8BAB-6157-49C3D931C043}"/>
              </a:ext>
            </a:extLst>
          </p:cNvPr>
          <p:cNvSpPr>
            <a:spLocks noGrp="1"/>
          </p:cNvSpPr>
          <p:nvPr>
            <p:ph type="title"/>
          </p:nvPr>
        </p:nvSpPr>
        <p:spPr/>
        <p:txBody>
          <a:bodyPr/>
          <a:lstStyle/>
          <a:p>
            <a:r>
              <a:rPr lang="en-US" dirty="0"/>
              <a:t>Design Considerations</a:t>
            </a:r>
          </a:p>
        </p:txBody>
      </p:sp>
      <p:sp>
        <p:nvSpPr>
          <p:cNvPr id="3" name="Text Placeholder 2">
            <a:extLst>
              <a:ext uri="{FF2B5EF4-FFF2-40B4-BE49-F238E27FC236}">
                <a16:creationId xmlns:a16="http://schemas.microsoft.com/office/drawing/2014/main" id="{1A02F7A1-6DDF-0607-9252-478680CB6163}"/>
              </a:ext>
            </a:extLst>
          </p:cNvPr>
          <p:cNvSpPr>
            <a:spLocks noGrp="1"/>
          </p:cNvSpPr>
          <p:nvPr>
            <p:ph type="body" sz="quarter" idx="10"/>
          </p:nvPr>
        </p:nvSpPr>
        <p:spPr/>
        <p:txBody>
          <a:bodyPr/>
          <a:lstStyle/>
          <a:p>
            <a:r>
              <a:rPr lang="en-US" dirty="0"/>
              <a:t>Fault Tolerance</a:t>
            </a:r>
          </a:p>
        </p:txBody>
      </p:sp>
    </p:spTree>
    <p:extLst>
      <p:ext uri="{BB962C8B-B14F-4D97-AF65-F5344CB8AC3E}">
        <p14:creationId xmlns:p14="http://schemas.microsoft.com/office/powerpoint/2010/main" val="168964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olorful lines in a dark background&#10;&#10;AI-generated content may be incorrect.">
            <a:extLst>
              <a:ext uri="{FF2B5EF4-FFF2-40B4-BE49-F238E27FC236}">
                <a16:creationId xmlns:a16="http://schemas.microsoft.com/office/drawing/2014/main" id="{A936ABFA-3624-59A9-77E2-046F9A487B03}"/>
              </a:ext>
            </a:extLst>
          </p:cNvPr>
          <p:cNvPicPr>
            <a:picLocks noGrp="1" noChangeAspect="1"/>
          </p:cNvPicPr>
          <p:nvPr>
            <p:ph sz="half" idx="2"/>
          </p:nvPr>
        </p:nvPicPr>
        <p:blipFill>
          <a:blip r:embed="rId3"/>
          <a:stretch>
            <a:fillRect/>
          </a:stretch>
        </p:blipFill>
        <p:spPr>
          <a:xfrm>
            <a:off x="6194425" y="2490508"/>
            <a:ext cx="5459413" cy="3059671"/>
          </a:xfrm>
        </p:spPr>
      </p:pic>
      <p:pic>
        <p:nvPicPr>
          <p:cNvPr id="7" name="Content Placeholder 6" descr="A blue and black lines&#10;&#10;AI-generated content may be incorrect.">
            <a:extLst>
              <a:ext uri="{FF2B5EF4-FFF2-40B4-BE49-F238E27FC236}">
                <a16:creationId xmlns:a16="http://schemas.microsoft.com/office/drawing/2014/main" id="{1E82CA65-355A-3523-6C30-EED549DFC25E}"/>
              </a:ext>
            </a:extLst>
          </p:cNvPr>
          <p:cNvPicPr>
            <a:picLocks noGrp="1" noChangeAspect="1"/>
          </p:cNvPicPr>
          <p:nvPr>
            <p:ph sz="half" idx="1"/>
          </p:nvPr>
        </p:nvPicPr>
        <p:blipFill>
          <a:blip r:embed="rId4"/>
          <a:stretch>
            <a:fillRect/>
          </a:stretch>
        </p:blipFill>
        <p:spPr>
          <a:xfrm>
            <a:off x="549275" y="1973660"/>
            <a:ext cx="5457825" cy="4093368"/>
          </a:xfrm>
        </p:spPr>
      </p:pic>
      <p:sp>
        <p:nvSpPr>
          <p:cNvPr id="3" name="Title 2">
            <a:extLst>
              <a:ext uri="{FF2B5EF4-FFF2-40B4-BE49-F238E27FC236}">
                <a16:creationId xmlns:a16="http://schemas.microsoft.com/office/drawing/2014/main" id="{96235BB9-C3A8-4810-3010-638087E5969B}"/>
              </a:ext>
            </a:extLst>
          </p:cNvPr>
          <p:cNvSpPr>
            <a:spLocks noGrp="1"/>
          </p:cNvSpPr>
          <p:nvPr>
            <p:ph type="title"/>
          </p:nvPr>
        </p:nvSpPr>
        <p:spPr/>
        <p:txBody>
          <a:bodyPr/>
          <a:lstStyle/>
          <a:p>
            <a:r>
              <a:rPr lang="en-US" dirty="0"/>
              <a:t>Designing for Scaling</a:t>
            </a:r>
          </a:p>
        </p:txBody>
      </p:sp>
    </p:spTree>
    <p:extLst>
      <p:ext uri="{BB962C8B-B14F-4D97-AF65-F5344CB8AC3E}">
        <p14:creationId xmlns:p14="http://schemas.microsoft.com/office/powerpoint/2010/main" val="1594465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oup of men in orange and yellow vests and helmets&#10;&#10;AI-generated content may be incorrect.">
            <a:extLst>
              <a:ext uri="{FF2B5EF4-FFF2-40B4-BE49-F238E27FC236}">
                <a16:creationId xmlns:a16="http://schemas.microsoft.com/office/drawing/2014/main" id="{9B1973F8-C1F6-AA4F-2846-AD9F5ED13C29}"/>
              </a:ext>
            </a:extLst>
          </p:cNvPr>
          <p:cNvPicPr>
            <a:picLocks noGrp="1" noChangeAspect="1"/>
          </p:cNvPicPr>
          <p:nvPr>
            <p:ph sz="half" idx="2"/>
          </p:nvPr>
        </p:nvPicPr>
        <p:blipFill rotWithShape="1">
          <a:blip r:embed="rId3"/>
          <a:srcRect l="15148" r="15148"/>
          <a:stretch>
            <a:fillRect/>
          </a:stretch>
        </p:blipFill>
        <p:spPr>
          <a:xfrm>
            <a:off x="6194647" y="1825784"/>
            <a:ext cx="5458968" cy="4389120"/>
          </a:xfrm>
        </p:spPr>
      </p:pic>
      <p:pic>
        <p:nvPicPr>
          <p:cNvPr id="6" name="Content Placeholder 5" descr="A close-up of a server room&#10;&#10;AI-generated content may be incorrect.">
            <a:extLst>
              <a:ext uri="{FF2B5EF4-FFF2-40B4-BE49-F238E27FC236}">
                <a16:creationId xmlns:a16="http://schemas.microsoft.com/office/drawing/2014/main" id="{EB0A6659-38C1-8174-4B4D-F7DED92C5C12}"/>
              </a:ext>
            </a:extLst>
          </p:cNvPr>
          <p:cNvPicPr>
            <a:picLocks noGrp="1" noChangeAspect="1"/>
          </p:cNvPicPr>
          <p:nvPr>
            <p:ph sz="half" idx="1"/>
          </p:nvPr>
        </p:nvPicPr>
        <p:blipFill>
          <a:blip r:embed="rId4"/>
          <a:srcRect l="5417" r="1299" b="-3"/>
          <a:stretch>
            <a:fillRect/>
          </a:stretch>
        </p:blipFill>
        <p:spPr>
          <a:xfrm>
            <a:off x="548640" y="1825625"/>
            <a:ext cx="5458968" cy="4389120"/>
          </a:xfrm>
          <a:noFill/>
        </p:spPr>
      </p:pic>
      <p:sp>
        <p:nvSpPr>
          <p:cNvPr id="4" name="Title 3">
            <a:extLst>
              <a:ext uri="{FF2B5EF4-FFF2-40B4-BE49-F238E27FC236}">
                <a16:creationId xmlns:a16="http://schemas.microsoft.com/office/drawing/2014/main" id="{8006CEA9-8B07-5718-7955-78D16CA9C357}"/>
              </a:ext>
            </a:extLst>
          </p:cNvPr>
          <p:cNvSpPr>
            <a:spLocks noGrp="1"/>
          </p:cNvSpPr>
          <p:nvPr>
            <p:ph type="title"/>
          </p:nvPr>
        </p:nvSpPr>
        <p:spPr>
          <a:xfrm>
            <a:off x="546100" y="457200"/>
            <a:ext cx="11099800" cy="1097280"/>
          </a:xfrm>
        </p:spPr>
        <p:txBody>
          <a:bodyPr anchor="ctr">
            <a:normAutofit fontScale="90000"/>
          </a:bodyPr>
          <a:lstStyle/>
          <a:p>
            <a:r>
              <a:rPr lang="en-US" sz="4100"/>
              <a:t>Designing for Fault Tolerance and Disaster Recovery</a:t>
            </a:r>
          </a:p>
        </p:txBody>
      </p:sp>
    </p:spTree>
    <p:extLst>
      <p:ext uri="{BB962C8B-B14F-4D97-AF65-F5344CB8AC3E}">
        <p14:creationId xmlns:p14="http://schemas.microsoft.com/office/powerpoint/2010/main" val="366591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bird with black background&#10;&#10;AI-generated content may be incorrect.">
            <a:extLst>
              <a:ext uri="{FF2B5EF4-FFF2-40B4-BE49-F238E27FC236}">
                <a16:creationId xmlns:a16="http://schemas.microsoft.com/office/drawing/2014/main" id="{219FE7CE-C3AA-8BB0-8C4F-B3BF18DEB8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3622" y="1825625"/>
            <a:ext cx="9844755" cy="4389120"/>
          </a:xfrm>
          <a:prstGeom prst="rect">
            <a:avLst/>
          </a:prstGeom>
          <a:noFill/>
        </p:spPr>
      </p:pic>
      <p:sp>
        <p:nvSpPr>
          <p:cNvPr id="2" name="Title 1">
            <a:extLst>
              <a:ext uri="{FF2B5EF4-FFF2-40B4-BE49-F238E27FC236}">
                <a16:creationId xmlns:a16="http://schemas.microsoft.com/office/drawing/2014/main" id="{E62E55C5-57A2-77FC-9519-23EEF043999B}"/>
              </a:ext>
            </a:extLst>
          </p:cNvPr>
          <p:cNvSpPr>
            <a:spLocks noGrp="1"/>
          </p:cNvSpPr>
          <p:nvPr>
            <p:ph type="title"/>
          </p:nvPr>
        </p:nvSpPr>
        <p:spPr>
          <a:xfrm>
            <a:off x="546100" y="457200"/>
            <a:ext cx="11099800" cy="1097280"/>
          </a:xfrm>
        </p:spPr>
        <p:txBody>
          <a:bodyPr anchor="ctr">
            <a:normAutofit/>
          </a:bodyPr>
          <a:lstStyle/>
          <a:p>
            <a:r>
              <a:rPr lang="en-US" dirty="0"/>
              <a:t>Biggest Outage in Years</a:t>
            </a:r>
          </a:p>
        </p:txBody>
      </p:sp>
    </p:spTree>
    <p:extLst>
      <p:ext uri="{BB962C8B-B14F-4D97-AF65-F5344CB8AC3E}">
        <p14:creationId xmlns:p14="http://schemas.microsoft.com/office/powerpoint/2010/main" val="2955435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red triangle with blue text&#10;&#10;AI-generated content may be incorrect.">
            <a:extLst>
              <a:ext uri="{FF2B5EF4-FFF2-40B4-BE49-F238E27FC236}">
                <a16:creationId xmlns:a16="http://schemas.microsoft.com/office/drawing/2014/main" id="{96D93635-6793-DAFB-9189-778CD2C93CBF}"/>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666706" y="2753519"/>
            <a:ext cx="4514850" cy="2533650"/>
          </a:xfrm>
        </p:spPr>
      </p:pic>
      <p:pic>
        <p:nvPicPr>
          <p:cNvPr id="6" name="Content Placeholder 5" descr="A red bird with black background&#10;&#10;AI-generated content may be incorrect.">
            <a:extLst>
              <a:ext uri="{FF2B5EF4-FFF2-40B4-BE49-F238E27FC236}">
                <a16:creationId xmlns:a16="http://schemas.microsoft.com/office/drawing/2014/main" id="{E9ADC89B-4C7C-9A94-6492-ABA9C6106BBA}"/>
              </a:ext>
            </a:extLst>
          </p:cNvPr>
          <p:cNvPicPr>
            <a:picLocks noGrp="1" noChangeAspect="1"/>
          </p:cNvPicPr>
          <p:nvPr>
            <p:ph sz="half" idx="1"/>
          </p:nvPr>
        </p:nvPicPr>
        <p:blipFill>
          <a:blip r:embed="rId4" cstate="email">
            <a:extLst>
              <a:ext uri="{28A0092B-C50C-407E-A947-70E740481C1C}">
                <a14:useLocalDpi xmlns:a14="http://schemas.microsoft.com/office/drawing/2010/main"/>
              </a:ext>
            </a:extLst>
          </a:blip>
          <a:stretch>
            <a:fillRect/>
          </a:stretch>
        </p:blipFill>
        <p:spPr>
          <a:xfrm>
            <a:off x="548640" y="2803290"/>
            <a:ext cx="5458968" cy="2433789"/>
          </a:xfrm>
          <a:noFill/>
        </p:spPr>
      </p:pic>
      <p:sp>
        <p:nvSpPr>
          <p:cNvPr id="4" name="Title 3">
            <a:extLst>
              <a:ext uri="{FF2B5EF4-FFF2-40B4-BE49-F238E27FC236}">
                <a16:creationId xmlns:a16="http://schemas.microsoft.com/office/drawing/2014/main" id="{43C1C4BE-727C-1F57-51CE-8C9081FFCEBF}"/>
              </a:ext>
            </a:extLst>
          </p:cNvPr>
          <p:cNvSpPr>
            <a:spLocks noGrp="1"/>
          </p:cNvSpPr>
          <p:nvPr>
            <p:ph type="title"/>
          </p:nvPr>
        </p:nvSpPr>
        <p:spPr>
          <a:xfrm>
            <a:off x="546100" y="457200"/>
            <a:ext cx="11099800" cy="1097280"/>
          </a:xfrm>
        </p:spPr>
        <p:txBody>
          <a:bodyPr anchor="ctr">
            <a:normAutofit/>
          </a:bodyPr>
          <a:lstStyle/>
          <a:p>
            <a:r>
              <a:rPr lang="en-US" dirty="0"/>
              <a:t>Biggest Outage in Years</a:t>
            </a:r>
          </a:p>
        </p:txBody>
      </p:sp>
    </p:spTree>
    <p:extLst>
      <p:ext uri="{BB962C8B-B14F-4D97-AF65-F5344CB8AC3E}">
        <p14:creationId xmlns:p14="http://schemas.microsoft.com/office/powerpoint/2010/main" val="2415153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people in a line at an airport&#10;&#10;AI-generated content may be incorrect.">
            <a:extLst>
              <a:ext uri="{FF2B5EF4-FFF2-40B4-BE49-F238E27FC236}">
                <a16:creationId xmlns:a16="http://schemas.microsoft.com/office/drawing/2014/main" id="{A0E8827D-963E-69D1-1EB1-BBF3F192188C}"/>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a:fillRect/>
          </a:stretch>
        </p:blipFill>
        <p:spPr>
          <a:xfrm>
            <a:off x="6099924" y="1494699"/>
            <a:ext cx="5648677" cy="3657600"/>
          </a:xfrm>
          <a:noFill/>
        </p:spPr>
      </p:pic>
      <p:pic>
        <p:nvPicPr>
          <p:cNvPr id="8" name="Content Placeholder 7" descr="A red triangle with blue text&#10;&#10;AI-generated content may be incorrect.">
            <a:extLst>
              <a:ext uri="{FF2B5EF4-FFF2-40B4-BE49-F238E27FC236}">
                <a16:creationId xmlns:a16="http://schemas.microsoft.com/office/drawing/2014/main" id="{608F3F22-824E-E517-7383-D09EEE7ED392}"/>
              </a:ext>
            </a:extLst>
          </p:cNvPr>
          <p:cNvPicPr>
            <a:picLocks noGrp="1" noChangeAspect="1"/>
          </p:cNvPicPr>
          <p:nvPr>
            <p:ph sz="half" idx="1"/>
          </p:nvPr>
        </p:nvPicPr>
        <p:blipFill>
          <a:blip r:embed="rId4">
            <a:extLst>
              <a:ext uri="{28A0092B-C50C-407E-A947-70E740481C1C}">
                <a14:useLocalDpi xmlns:a14="http://schemas.microsoft.com/office/drawing/2010/main"/>
              </a:ext>
            </a:extLst>
          </a:blip>
          <a:stretch>
            <a:fillRect/>
          </a:stretch>
        </p:blipFill>
        <p:spPr>
          <a:xfrm>
            <a:off x="1020762" y="2056833"/>
            <a:ext cx="4514850" cy="2533650"/>
          </a:xfrm>
        </p:spPr>
      </p:pic>
      <p:sp>
        <p:nvSpPr>
          <p:cNvPr id="4" name="Title 3">
            <a:extLst>
              <a:ext uri="{FF2B5EF4-FFF2-40B4-BE49-F238E27FC236}">
                <a16:creationId xmlns:a16="http://schemas.microsoft.com/office/drawing/2014/main" id="{C452828D-6CD6-9AC8-0E46-E965AAC13446}"/>
              </a:ext>
            </a:extLst>
          </p:cNvPr>
          <p:cNvSpPr>
            <a:spLocks noGrp="1"/>
          </p:cNvSpPr>
          <p:nvPr>
            <p:ph type="title"/>
          </p:nvPr>
        </p:nvSpPr>
        <p:spPr>
          <a:xfrm>
            <a:off x="546100" y="457200"/>
            <a:ext cx="11099800" cy="1097280"/>
          </a:xfrm>
        </p:spPr>
        <p:txBody>
          <a:bodyPr anchor="ctr">
            <a:normAutofit/>
          </a:bodyPr>
          <a:lstStyle/>
          <a:p>
            <a:r>
              <a:rPr lang="en-US" dirty="0"/>
              <a:t>Delta’s Issues</a:t>
            </a:r>
          </a:p>
        </p:txBody>
      </p:sp>
      <p:sp>
        <p:nvSpPr>
          <p:cNvPr id="10" name="Secondary Content Box">
            <a:extLst>
              <a:ext uri="{FF2B5EF4-FFF2-40B4-BE49-F238E27FC236}">
                <a16:creationId xmlns:a16="http://schemas.microsoft.com/office/drawing/2014/main" id="{35D86CE8-E6C0-7BAA-22A9-E53193C051BC}"/>
              </a:ext>
            </a:extLst>
          </p:cNvPr>
          <p:cNvSpPr/>
          <p:nvPr/>
        </p:nvSpPr>
        <p:spPr>
          <a:xfrm>
            <a:off x="7368696" y="5530483"/>
            <a:ext cx="2137330"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2"/>
                </a:solidFill>
              </a:rPr>
              <a:t>Communication Challenges</a:t>
            </a:r>
          </a:p>
        </p:txBody>
      </p:sp>
      <p:sp>
        <p:nvSpPr>
          <p:cNvPr id="12" name="Primary Context Box">
            <a:extLst>
              <a:ext uri="{FF2B5EF4-FFF2-40B4-BE49-F238E27FC236}">
                <a16:creationId xmlns:a16="http://schemas.microsoft.com/office/drawing/2014/main" id="{38AFB829-5B6C-F1A9-2E93-21874539C365}"/>
              </a:ext>
            </a:extLst>
          </p:cNvPr>
          <p:cNvSpPr/>
          <p:nvPr/>
        </p:nvSpPr>
        <p:spPr>
          <a:xfrm>
            <a:off x="344613" y="5546541"/>
            <a:ext cx="2137330"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2"/>
                </a:solidFill>
              </a:rPr>
              <a:t>Operational Disruption</a:t>
            </a:r>
          </a:p>
        </p:txBody>
      </p:sp>
      <p:sp>
        <p:nvSpPr>
          <p:cNvPr id="13" name="Primary Context Box">
            <a:extLst>
              <a:ext uri="{FF2B5EF4-FFF2-40B4-BE49-F238E27FC236}">
                <a16:creationId xmlns:a16="http://schemas.microsoft.com/office/drawing/2014/main" id="{C734D74C-C560-65D2-0277-6E2CE62CFCC3}"/>
              </a:ext>
            </a:extLst>
          </p:cNvPr>
          <p:cNvSpPr/>
          <p:nvPr/>
        </p:nvSpPr>
        <p:spPr>
          <a:xfrm>
            <a:off x="2685974" y="5546541"/>
            <a:ext cx="2137330"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2"/>
                </a:solidFill>
              </a:rPr>
              <a:t>Lack of Redundancy</a:t>
            </a:r>
          </a:p>
        </p:txBody>
      </p:sp>
      <p:sp>
        <p:nvSpPr>
          <p:cNvPr id="14" name="Primary Context Box">
            <a:extLst>
              <a:ext uri="{FF2B5EF4-FFF2-40B4-BE49-F238E27FC236}">
                <a16:creationId xmlns:a16="http://schemas.microsoft.com/office/drawing/2014/main" id="{02DC0EE9-2298-1A05-0163-810D360ED2C9}"/>
              </a:ext>
            </a:extLst>
          </p:cNvPr>
          <p:cNvSpPr/>
          <p:nvPr/>
        </p:nvSpPr>
        <p:spPr>
          <a:xfrm>
            <a:off x="5027335" y="5546541"/>
            <a:ext cx="2137330"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2"/>
                </a:solidFill>
              </a:rPr>
              <a:t>Slow Recovery Process</a:t>
            </a:r>
          </a:p>
        </p:txBody>
      </p:sp>
      <p:sp>
        <p:nvSpPr>
          <p:cNvPr id="15" name="Secondary Content Box">
            <a:extLst>
              <a:ext uri="{FF2B5EF4-FFF2-40B4-BE49-F238E27FC236}">
                <a16:creationId xmlns:a16="http://schemas.microsoft.com/office/drawing/2014/main" id="{5003C37A-7CF2-3305-88D1-7B26D9A5220D}"/>
              </a:ext>
            </a:extLst>
          </p:cNvPr>
          <p:cNvSpPr/>
          <p:nvPr/>
        </p:nvSpPr>
        <p:spPr>
          <a:xfrm>
            <a:off x="9710057" y="5557427"/>
            <a:ext cx="2137330"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2"/>
                </a:solidFill>
              </a:rPr>
              <a:t>Single Point of Failure</a:t>
            </a:r>
          </a:p>
        </p:txBody>
      </p:sp>
    </p:spTree>
    <p:extLst>
      <p:ext uri="{BB962C8B-B14F-4D97-AF65-F5344CB8AC3E}">
        <p14:creationId xmlns:p14="http://schemas.microsoft.com/office/powerpoint/2010/main" val="2663645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up of a server room&#10;&#10;AI-generated content may be incorrect.">
            <a:extLst>
              <a:ext uri="{FF2B5EF4-FFF2-40B4-BE49-F238E27FC236}">
                <a16:creationId xmlns:a16="http://schemas.microsoft.com/office/drawing/2014/main" id="{FE1F3BA2-6C69-8351-E6B2-97D418509B18}"/>
              </a:ext>
            </a:extLst>
          </p:cNvPr>
          <p:cNvPicPr>
            <a:picLocks noGrp="1" noChangeAspect="1"/>
          </p:cNvPicPr>
          <p:nvPr>
            <p:ph sz="half" idx="1"/>
          </p:nvPr>
        </p:nvPicPr>
        <p:blipFill>
          <a:blip r:embed="rId3"/>
          <a:srcRect l="5417" r="1299" b="-3"/>
          <a:stretch>
            <a:fillRect/>
          </a:stretch>
        </p:blipFill>
        <p:spPr>
          <a:xfrm>
            <a:off x="548640" y="1825625"/>
            <a:ext cx="5458968" cy="4389120"/>
          </a:xfrm>
          <a:noFill/>
        </p:spPr>
      </p:pic>
      <p:sp>
        <p:nvSpPr>
          <p:cNvPr id="4" name="Title 3">
            <a:extLst>
              <a:ext uri="{FF2B5EF4-FFF2-40B4-BE49-F238E27FC236}">
                <a16:creationId xmlns:a16="http://schemas.microsoft.com/office/drawing/2014/main" id="{0B6944B4-944E-6FB2-8FF0-79354CF17FC2}"/>
              </a:ext>
            </a:extLst>
          </p:cNvPr>
          <p:cNvSpPr>
            <a:spLocks noGrp="1"/>
          </p:cNvSpPr>
          <p:nvPr>
            <p:ph type="title"/>
          </p:nvPr>
        </p:nvSpPr>
        <p:spPr>
          <a:xfrm>
            <a:off x="546100" y="457200"/>
            <a:ext cx="11099800" cy="1097280"/>
          </a:xfrm>
        </p:spPr>
        <p:txBody>
          <a:bodyPr anchor="ctr">
            <a:normAutofit/>
          </a:bodyPr>
          <a:lstStyle/>
          <a:p>
            <a:r>
              <a:rPr lang="en-US" dirty="0"/>
              <a:t>Redundancy</a:t>
            </a:r>
          </a:p>
        </p:txBody>
      </p:sp>
      <p:sp>
        <p:nvSpPr>
          <p:cNvPr id="7" name="Rectangle: Rounded Corners 6">
            <a:extLst>
              <a:ext uri="{FF2B5EF4-FFF2-40B4-BE49-F238E27FC236}">
                <a16:creationId xmlns:a16="http://schemas.microsoft.com/office/drawing/2014/main" id="{77C493A1-91B6-1B7C-729D-BCA0CD218131}"/>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Replication</a:t>
            </a:r>
          </a:p>
        </p:txBody>
      </p:sp>
      <p:sp>
        <p:nvSpPr>
          <p:cNvPr id="8" name="Rectangle: Rounded Corners 7">
            <a:extLst>
              <a:ext uri="{FF2B5EF4-FFF2-40B4-BE49-F238E27FC236}">
                <a16:creationId xmlns:a16="http://schemas.microsoft.com/office/drawing/2014/main" id="{15A77018-BCFC-E4AA-568B-FFB73545090F}"/>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Failover Mechanisms</a:t>
            </a:r>
          </a:p>
        </p:txBody>
      </p:sp>
    </p:spTree>
    <p:extLst>
      <p:ext uri="{BB962C8B-B14F-4D97-AF65-F5344CB8AC3E}">
        <p14:creationId xmlns:p14="http://schemas.microsoft.com/office/powerpoint/2010/main" val="428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men in orange vests and hard hats&#10;&#10;AI-generated content may be incorrect.">
            <a:extLst>
              <a:ext uri="{FF2B5EF4-FFF2-40B4-BE49-F238E27FC236}">
                <a16:creationId xmlns:a16="http://schemas.microsoft.com/office/drawing/2014/main" id="{2AA3A4CF-A0E0-AB08-4C7A-A602390775E8}"/>
              </a:ext>
            </a:extLst>
          </p:cNvPr>
          <p:cNvPicPr>
            <a:picLocks noGrp="1" noChangeAspect="1"/>
          </p:cNvPicPr>
          <p:nvPr>
            <p:ph sz="half" idx="1"/>
          </p:nvPr>
        </p:nvPicPr>
        <p:blipFill>
          <a:blip r:embed="rId3"/>
          <a:srcRect l="15684" r="14665" b="-1"/>
          <a:stretch>
            <a:fillRect/>
          </a:stretch>
        </p:blipFill>
        <p:spPr>
          <a:xfrm>
            <a:off x="548640" y="1825625"/>
            <a:ext cx="5458968" cy="4389120"/>
          </a:xfrm>
          <a:noFill/>
        </p:spPr>
      </p:pic>
      <p:sp>
        <p:nvSpPr>
          <p:cNvPr id="4" name="Title 3">
            <a:extLst>
              <a:ext uri="{FF2B5EF4-FFF2-40B4-BE49-F238E27FC236}">
                <a16:creationId xmlns:a16="http://schemas.microsoft.com/office/drawing/2014/main" id="{A3CA086E-7149-38E9-69FA-053FBE10245B}"/>
              </a:ext>
            </a:extLst>
          </p:cNvPr>
          <p:cNvSpPr>
            <a:spLocks noGrp="1"/>
          </p:cNvSpPr>
          <p:nvPr>
            <p:ph type="title"/>
          </p:nvPr>
        </p:nvSpPr>
        <p:spPr>
          <a:xfrm>
            <a:off x="546100" y="457200"/>
            <a:ext cx="11099800" cy="1097280"/>
          </a:xfrm>
        </p:spPr>
        <p:txBody>
          <a:bodyPr anchor="ctr">
            <a:normAutofit/>
          </a:bodyPr>
          <a:lstStyle/>
          <a:p>
            <a:r>
              <a:rPr lang="en-US" dirty="0"/>
              <a:t>Disaster Recovery</a:t>
            </a:r>
          </a:p>
        </p:txBody>
      </p:sp>
      <p:sp>
        <p:nvSpPr>
          <p:cNvPr id="7" name="Rectangle: Rounded Corners 6">
            <a:extLst>
              <a:ext uri="{FF2B5EF4-FFF2-40B4-BE49-F238E27FC236}">
                <a16:creationId xmlns:a16="http://schemas.microsoft.com/office/drawing/2014/main" id="{1AB3FE73-A28C-98EF-48C3-B68E8D5CBCA3}"/>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Backups</a:t>
            </a:r>
          </a:p>
        </p:txBody>
      </p:sp>
      <p:sp>
        <p:nvSpPr>
          <p:cNvPr id="8" name="Rectangle: Rounded Corners 7">
            <a:extLst>
              <a:ext uri="{FF2B5EF4-FFF2-40B4-BE49-F238E27FC236}">
                <a16:creationId xmlns:a16="http://schemas.microsoft.com/office/drawing/2014/main" id="{9B5F392E-A329-ACDF-605B-55C0309C6114}"/>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Recovery Plans</a:t>
            </a:r>
          </a:p>
        </p:txBody>
      </p:sp>
    </p:spTree>
    <p:extLst>
      <p:ext uri="{BB962C8B-B14F-4D97-AF65-F5344CB8AC3E}">
        <p14:creationId xmlns:p14="http://schemas.microsoft.com/office/powerpoint/2010/main" val="26862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ck in a field of flowers&#10;&#10;AI-generated content may be incorrect.">
            <a:extLst>
              <a:ext uri="{FF2B5EF4-FFF2-40B4-BE49-F238E27FC236}">
                <a16:creationId xmlns:a16="http://schemas.microsoft.com/office/drawing/2014/main" id="{077A5CAD-B8AC-8069-5ABC-C7FF39FD2A89}"/>
              </a:ext>
            </a:extLst>
          </p:cNvPr>
          <p:cNvPicPr>
            <a:picLocks noGrp="1" noChangeAspect="1"/>
          </p:cNvPicPr>
          <p:nvPr>
            <p:ph sz="half" idx="2"/>
          </p:nvPr>
        </p:nvPicPr>
        <p:blipFill rotWithShape="1">
          <a:blip r:embed="rId3"/>
          <a:srcRect l="14137" r="14137"/>
          <a:stretch>
            <a:fillRect/>
          </a:stretch>
        </p:blipFill>
        <p:spPr>
          <a:xfrm>
            <a:off x="6194647" y="1825783"/>
            <a:ext cx="5458968" cy="4389120"/>
          </a:xfrm>
        </p:spPr>
      </p:pic>
      <p:pic>
        <p:nvPicPr>
          <p:cNvPr id="6" name="Content Placeholder 5" descr="A stream running through a forest&#10;&#10;AI-generated content may be incorrect.">
            <a:extLst>
              <a:ext uri="{FF2B5EF4-FFF2-40B4-BE49-F238E27FC236}">
                <a16:creationId xmlns:a16="http://schemas.microsoft.com/office/drawing/2014/main" id="{187126B9-4CB7-911E-7781-74EF1A90D358}"/>
              </a:ext>
            </a:extLst>
          </p:cNvPr>
          <p:cNvPicPr>
            <a:picLocks noGrp="1" noChangeAspect="1"/>
          </p:cNvPicPr>
          <p:nvPr>
            <p:ph sz="half" idx="1"/>
          </p:nvPr>
        </p:nvPicPr>
        <p:blipFill>
          <a:blip r:embed="rId4"/>
          <a:srcRect t="19599" r="-3" b="-3"/>
          <a:stretch>
            <a:fillRect/>
          </a:stretch>
        </p:blipFill>
        <p:spPr>
          <a:xfrm>
            <a:off x="548640" y="1825625"/>
            <a:ext cx="5458968" cy="4389120"/>
          </a:xfrm>
          <a:noFill/>
        </p:spPr>
      </p:pic>
      <p:sp>
        <p:nvSpPr>
          <p:cNvPr id="4" name="Title 3">
            <a:extLst>
              <a:ext uri="{FF2B5EF4-FFF2-40B4-BE49-F238E27FC236}">
                <a16:creationId xmlns:a16="http://schemas.microsoft.com/office/drawing/2014/main" id="{477C3319-76A8-3DC7-FB30-92FA4CB63A9D}"/>
              </a:ext>
            </a:extLst>
          </p:cNvPr>
          <p:cNvSpPr>
            <a:spLocks noGrp="1"/>
          </p:cNvSpPr>
          <p:nvPr>
            <p:ph type="title"/>
          </p:nvPr>
        </p:nvSpPr>
        <p:spPr>
          <a:xfrm>
            <a:off x="546100" y="457200"/>
            <a:ext cx="11099800" cy="1097280"/>
          </a:xfrm>
        </p:spPr>
        <p:txBody>
          <a:bodyPr anchor="ctr">
            <a:normAutofit fontScale="90000"/>
          </a:bodyPr>
          <a:lstStyle/>
          <a:p>
            <a:r>
              <a:rPr lang="en-US" dirty="0"/>
              <a:t>Techniques for Handling Partial Failures</a:t>
            </a:r>
          </a:p>
        </p:txBody>
      </p:sp>
    </p:spTree>
    <p:extLst>
      <p:ext uri="{BB962C8B-B14F-4D97-AF65-F5344CB8AC3E}">
        <p14:creationId xmlns:p14="http://schemas.microsoft.com/office/powerpoint/2010/main" val="3674386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tream running through a forest&#10;&#10;AI-generated content may be incorrect.">
            <a:extLst>
              <a:ext uri="{FF2B5EF4-FFF2-40B4-BE49-F238E27FC236}">
                <a16:creationId xmlns:a16="http://schemas.microsoft.com/office/drawing/2014/main" id="{4AB106E7-0103-A0C7-DE85-59A8FA7A43F1}"/>
              </a:ext>
            </a:extLst>
          </p:cNvPr>
          <p:cNvPicPr>
            <a:picLocks noGrp="1" noChangeAspect="1"/>
          </p:cNvPicPr>
          <p:nvPr>
            <p:ph sz="half" idx="1"/>
          </p:nvPr>
        </p:nvPicPr>
        <p:blipFill>
          <a:blip r:embed="rId3"/>
          <a:srcRect t="19599" r="-3" b="-3"/>
          <a:stretch>
            <a:fillRect/>
          </a:stretch>
        </p:blipFill>
        <p:spPr>
          <a:xfrm>
            <a:off x="548640" y="1825625"/>
            <a:ext cx="5458968" cy="4389120"/>
          </a:xfrm>
          <a:noFill/>
        </p:spPr>
      </p:pic>
      <p:sp>
        <p:nvSpPr>
          <p:cNvPr id="4" name="Title 3">
            <a:extLst>
              <a:ext uri="{FF2B5EF4-FFF2-40B4-BE49-F238E27FC236}">
                <a16:creationId xmlns:a16="http://schemas.microsoft.com/office/drawing/2014/main" id="{6940B413-D815-6324-D229-75E5F6105CBA}"/>
              </a:ext>
            </a:extLst>
          </p:cNvPr>
          <p:cNvSpPr>
            <a:spLocks noGrp="1"/>
          </p:cNvSpPr>
          <p:nvPr>
            <p:ph type="title"/>
          </p:nvPr>
        </p:nvSpPr>
        <p:spPr>
          <a:xfrm>
            <a:off x="546100" y="457200"/>
            <a:ext cx="11099800" cy="1097280"/>
          </a:xfrm>
        </p:spPr>
        <p:txBody>
          <a:bodyPr anchor="ctr">
            <a:normAutofit/>
          </a:bodyPr>
          <a:lstStyle/>
          <a:p>
            <a:r>
              <a:rPr lang="en-US" dirty="0"/>
              <a:t>Graceful Degradation</a:t>
            </a:r>
          </a:p>
        </p:txBody>
      </p:sp>
      <p:sp>
        <p:nvSpPr>
          <p:cNvPr id="7" name="Rectangle: Rounded Corners 6">
            <a:extLst>
              <a:ext uri="{FF2B5EF4-FFF2-40B4-BE49-F238E27FC236}">
                <a16:creationId xmlns:a16="http://schemas.microsoft.com/office/drawing/2014/main" id="{3E9058F0-F74C-11E5-4618-79CE7ECC4B75}"/>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Service Isolation</a:t>
            </a:r>
          </a:p>
        </p:txBody>
      </p:sp>
      <p:sp>
        <p:nvSpPr>
          <p:cNvPr id="8" name="Rectangle: Rounded Corners 7">
            <a:extLst>
              <a:ext uri="{FF2B5EF4-FFF2-40B4-BE49-F238E27FC236}">
                <a16:creationId xmlns:a16="http://schemas.microsoft.com/office/drawing/2014/main" id="{459A3AF7-29FB-5FC2-433E-7BE337768CC7}"/>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Fallback Strategies</a:t>
            </a:r>
          </a:p>
        </p:txBody>
      </p:sp>
    </p:spTree>
    <p:extLst>
      <p:ext uri="{BB962C8B-B14F-4D97-AF65-F5344CB8AC3E}">
        <p14:creationId xmlns:p14="http://schemas.microsoft.com/office/powerpoint/2010/main" val="284402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ck in a field of flowers&#10;&#10;AI-generated content may be incorrect.">
            <a:extLst>
              <a:ext uri="{FF2B5EF4-FFF2-40B4-BE49-F238E27FC236}">
                <a16:creationId xmlns:a16="http://schemas.microsoft.com/office/drawing/2014/main" id="{B55A038C-FE19-A6C4-6861-42B40902A293}"/>
              </a:ext>
            </a:extLst>
          </p:cNvPr>
          <p:cNvPicPr>
            <a:picLocks noGrp="1" noChangeAspect="1"/>
          </p:cNvPicPr>
          <p:nvPr>
            <p:ph sz="half" idx="1"/>
          </p:nvPr>
        </p:nvPicPr>
        <p:blipFill>
          <a:blip r:embed="rId3"/>
          <a:srcRect l="16351" r="11824" b="3"/>
          <a:stretch>
            <a:fillRect/>
          </a:stretch>
        </p:blipFill>
        <p:spPr>
          <a:xfrm>
            <a:off x="548640" y="1825625"/>
            <a:ext cx="5458968" cy="4389120"/>
          </a:xfrm>
          <a:noFill/>
        </p:spPr>
      </p:pic>
      <p:sp>
        <p:nvSpPr>
          <p:cNvPr id="4" name="Title 3">
            <a:extLst>
              <a:ext uri="{FF2B5EF4-FFF2-40B4-BE49-F238E27FC236}">
                <a16:creationId xmlns:a16="http://schemas.microsoft.com/office/drawing/2014/main" id="{33D3BE37-88CB-F134-7146-14EE48F5012A}"/>
              </a:ext>
            </a:extLst>
          </p:cNvPr>
          <p:cNvSpPr>
            <a:spLocks noGrp="1"/>
          </p:cNvSpPr>
          <p:nvPr>
            <p:ph type="title"/>
          </p:nvPr>
        </p:nvSpPr>
        <p:spPr>
          <a:xfrm>
            <a:off x="546100" y="457200"/>
            <a:ext cx="11099800" cy="1097280"/>
          </a:xfrm>
        </p:spPr>
        <p:txBody>
          <a:bodyPr anchor="ctr">
            <a:normAutofit/>
          </a:bodyPr>
          <a:lstStyle/>
          <a:p>
            <a:r>
              <a:rPr lang="en-US" dirty="0"/>
              <a:t>Retry and Timeout Policies</a:t>
            </a:r>
          </a:p>
        </p:txBody>
      </p:sp>
      <p:sp>
        <p:nvSpPr>
          <p:cNvPr id="7" name="Rectangle: Rounded Corners 6">
            <a:extLst>
              <a:ext uri="{FF2B5EF4-FFF2-40B4-BE49-F238E27FC236}">
                <a16:creationId xmlns:a16="http://schemas.microsoft.com/office/drawing/2014/main" id="{4442A530-CB7E-3331-8ACB-DC504C37A03C}"/>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Retry Logic</a:t>
            </a:r>
          </a:p>
        </p:txBody>
      </p:sp>
      <p:sp>
        <p:nvSpPr>
          <p:cNvPr id="8" name="Rectangle: Rounded Corners 7">
            <a:extLst>
              <a:ext uri="{FF2B5EF4-FFF2-40B4-BE49-F238E27FC236}">
                <a16:creationId xmlns:a16="http://schemas.microsoft.com/office/drawing/2014/main" id="{8C142F04-94F1-CF42-4C7F-A8F907F7AB10}"/>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Timeouts</a:t>
            </a:r>
          </a:p>
        </p:txBody>
      </p:sp>
    </p:spTree>
    <p:extLst>
      <p:ext uri="{BB962C8B-B14F-4D97-AF65-F5344CB8AC3E}">
        <p14:creationId xmlns:p14="http://schemas.microsoft.com/office/powerpoint/2010/main" val="428753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D8EF8390-42CC-2E01-1BE9-B417DA1D737E}"/>
              </a:ext>
            </a:extLst>
          </p:cNvPr>
          <p:cNvSpPr>
            <a:spLocks noGrp="1"/>
          </p:cNvSpPr>
          <p:nvPr>
            <p:ph sz="half" idx="2"/>
          </p:nvPr>
        </p:nvSpPr>
        <p:spPr>
          <a:xfrm>
            <a:off x="6194778" y="1825625"/>
            <a:ext cx="5458968" cy="4389120"/>
          </a:xfrm>
        </p:spPr>
        <p:txBody>
          <a:bodyPr/>
          <a:lstStyle/>
          <a:p>
            <a:endParaRPr lang="en-US"/>
          </a:p>
        </p:txBody>
      </p:sp>
      <p:pic>
        <p:nvPicPr>
          <p:cNvPr id="6" name="Content Placeholder 5" descr="A group of people sitting in front of computers&#10;&#10;AI-generated content may be incorrect.">
            <a:extLst>
              <a:ext uri="{FF2B5EF4-FFF2-40B4-BE49-F238E27FC236}">
                <a16:creationId xmlns:a16="http://schemas.microsoft.com/office/drawing/2014/main" id="{FC1BF1F1-9483-FA6B-C5C5-98C6547FC8D5}"/>
              </a:ext>
            </a:extLst>
          </p:cNvPr>
          <p:cNvPicPr>
            <a:picLocks noGrp="1" noChangeAspect="1"/>
          </p:cNvPicPr>
          <p:nvPr>
            <p:ph sz="half" idx="1"/>
          </p:nvPr>
        </p:nvPicPr>
        <p:blipFill>
          <a:blip r:embed="rId3"/>
          <a:srcRect t="19599" r="-3" b="-3"/>
          <a:stretch>
            <a:fillRect/>
          </a:stretch>
        </p:blipFill>
        <p:spPr>
          <a:xfrm>
            <a:off x="548640" y="1825625"/>
            <a:ext cx="5458968" cy="4389120"/>
          </a:xfrm>
          <a:noFill/>
        </p:spPr>
      </p:pic>
      <p:sp>
        <p:nvSpPr>
          <p:cNvPr id="4" name="Title 3">
            <a:extLst>
              <a:ext uri="{FF2B5EF4-FFF2-40B4-BE49-F238E27FC236}">
                <a16:creationId xmlns:a16="http://schemas.microsoft.com/office/drawing/2014/main" id="{9E882F45-BE61-EB24-AF02-47F3247F7A99}"/>
              </a:ext>
            </a:extLst>
          </p:cNvPr>
          <p:cNvSpPr>
            <a:spLocks noGrp="1"/>
          </p:cNvSpPr>
          <p:nvPr>
            <p:ph type="title"/>
          </p:nvPr>
        </p:nvSpPr>
        <p:spPr>
          <a:xfrm>
            <a:off x="546100" y="457200"/>
            <a:ext cx="11099800" cy="1097280"/>
          </a:xfrm>
        </p:spPr>
        <p:txBody>
          <a:bodyPr anchor="ctr">
            <a:normAutofit fontScale="90000"/>
          </a:bodyPr>
          <a:lstStyle/>
          <a:p>
            <a:r>
              <a:rPr lang="en-US" dirty="0"/>
              <a:t>Strategies for Ensuring System Resilience</a:t>
            </a:r>
          </a:p>
        </p:txBody>
      </p:sp>
    </p:spTree>
    <p:extLst>
      <p:ext uri="{BB962C8B-B14F-4D97-AF65-F5344CB8AC3E}">
        <p14:creationId xmlns:p14="http://schemas.microsoft.com/office/powerpoint/2010/main" val="3147343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blue and black lines&#10;&#10;AI-generated content may be incorrect.">
            <a:extLst>
              <a:ext uri="{FF2B5EF4-FFF2-40B4-BE49-F238E27FC236}">
                <a16:creationId xmlns:a16="http://schemas.microsoft.com/office/drawing/2014/main" id="{8E73F949-4145-FB24-8108-DD4C5E22DC1D}"/>
              </a:ext>
            </a:extLst>
          </p:cNvPr>
          <p:cNvPicPr>
            <a:picLocks noGrp="1" noChangeAspect="1"/>
          </p:cNvPicPr>
          <p:nvPr>
            <p:ph sz="half" idx="1"/>
          </p:nvPr>
        </p:nvPicPr>
        <p:blipFill>
          <a:blip r:embed="rId3"/>
          <a:stretch>
            <a:fillRect/>
          </a:stretch>
        </p:blipFill>
        <p:spPr>
          <a:xfrm>
            <a:off x="549275" y="1973660"/>
            <a:ext cx="5457825" cy="4093368"/>
          </a:xfrm>
        </p:spPr>
      </p:pic>
      <p:sp>
        <p:nvSpPr>
          <p:cNvPr id="4" name="Title 3">
            <a:extLst>
              <a:ext uri="{FF2B5EF4-FFF2-40B4-BE49-F238E27FC236}">
                <a16:creationId xmlns:a16="http://schemas.microsoft.com/office/drawing/2014/main" id="{038E0767-0781-B72D-8EC6-FE18C35FFD86}"/>
              </a:ext>
            </a:extLst>
          </p:cNvPr>
          <p:cNvSpPr>
            <a:spLocks noGrp="1"/>
          </p:cNvSpPr>
          <p:nvPr>
            <p:ph type="title"/>
          </p:nvPr>
        </p:nvSpPr>
        <p:spPr/>
        <p:txBody>
          <a:bodyPr/>
          <a:lstStyle/>
          <a:p>
            <a:r>
              <a:rPr lang="en-US" dirty="0"/>
              <a:t>Horizontal Scaling</a:t>
            </a:r>
          </a:p>
        </p:txBody>
      </p:sp>
      <p:sp>
        <p:nvSpPr>
          <p:cNvPr id="7" name="Rectangle: Rounded Corners 6">
            <a:extLst>
              <a:ext uri="{FF2B5EF4-FFF2-40B4-BE49-F238E27FC236}">
                <a16:creationId xmlns:a16="http://schemas.microsoft.com/office/drawing/2014/main" id="{6A12D252-BB4C-053E-7622-8518F68048E6}"/>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Load Balancers</a:t>
            </a:r>
          </a:p>
        </p:txBody>
      </p:sp>
      <p:sp>
        <p:nvSpPr>
          <p:cNvPr id="8" name="Rectangle: Rounded Corners 7">
            <a:extLst>
              <a:ext uri="{FF2B5EF4-FFF2-40B4-BE49-F238E27FC236}">
                <a16:creationId xmlns:a16="http://schemas.microsoft.com/office/drawing/2014/main" id="{5DE66AA9-65C8-E96F-96EA-E942518184C1}"/>
              </a:ext>
            </a:extLst>
          </p:cNvPr>
          <p:cNvSpPr/>
          <p:nvPr/>
        </p:nvSpPr>
        <p:spPr>
          <a:xfrm>
            <a:off x="6966284" y="381461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Sharding</a:t>
            </a:r>
          </a:p>
        </p:txBody>
      </p:sp>
    </p:spTree>
    <p:extLst>
      <p:ext uri="{BB962C8B-B14F-4D97-AF65-F5344CB8AC3E}">
        <p14:creationId xmlns:p14="http://schemas.microsoft.com/office/powerpoint/2010/main" val="824784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262C-D74A-21EF-C88E-42A03A250DAE}"/>
            </a:ext>
          </a:extLst>
        </p:cNvPr>
        <p:cNvGrpSpPr/>
        <p:nvPr/>
      </p:nvGrpSpPr>
      <p:grpSpPr>
        <a:xfrm>
          <a:off x="0" y="0"/>
          <a:ext cx="0" cy="0"/>
          <a:chOff x="0" y="0"/>
          <a:chExt cx="0" cy="0"/>
        </a:xfrm>
      </p:grpSpPr>
      <p:pic>
        <p:nvPicPr>
          <p:cNvPr id="6" name="Content Placeholder 5" descr="A group of people sitting in front of computers&#10;&#10;AI-generated content may be incorrect.">
            <a:extLst>
              <a:ext uri="{FF2B5EF4-FFF2-40B4-BE49-F238E27FC236}">
                <a16:creationId xmlns:a16="http://schemas.microsoft.com/office/drawing/2014/main" id="{F8AF901C-7220-0A51-6C5B-9918317D6CEF}"/>
              </a:ext>
            </a:extLst>
          </p:cNvPr>
          <p:cNvPicPr>
            <a:picLocks noGrp="1" noChangeAspect="1"/>
          </p:cNvPicPr>
          <p:nvPr>
            <p:ph sz="half" idx="1"/>
          </p:nvPr>
        </p:nvPicPr>
        <p:blipFill>
          <a:blip r:embed="rId3"/>
          <a:srcRect t="19599" r="-3" b="-3"/>
          <a:stretch>
            <a:fillRect/>
          </a:stretch>
        </p:blipFill>
        <p:spPr>
          <a:xfrm>
            <a:off x="548640" y="1825625"/>
            <a:ext cx="5458968" cy="4389120"/>
          </a:xfrm>
          <a:noFill/>
        </p:spPr>
      </p:pic>
      <p:sp>
        <p:nvSpPr>
          <p:cNvPr id="4" name="Title 3">
            <a:extLst>
              <a:ext uri="{FF2B5EF4-FFF2-40B4-BE49-F238E27FC236}">
                <a16:creationId xmlns:a16="http://schemas.microsoft.com/office/drawing/2014/main" id="{D25E2BFE-B0E8-DF4B-6BF9-F4112727B008}"/>
              </a:ext>
            </a:extLst>
          </p:cNvPr>
          <p:cNvSpPr>
            <a:spLocks noGrp="1"/>
          </p:cNvSpPr>
          <p:nvPr>
            <p:ph type="title"/>
          </p:nvPr>
        </p:nvSpPr>
        <p:spPr>
          <a:xfrm>
            <a:off x="546100" y="457200"/>
            <a:ext cx="11099800" cy="1097280"/>
          </a:xfrm>
        </p:spPr>
        <p:txBody>
          <a:bodyPr anchor="ctr">
            <a:normAutofit/>
          </a:bodyPr>
          <a:lstStyle/>
          <a:p>
            <a:r>
              <a:rPr lang="en-US" dirty="0"/>
              <a:t>Monitoring &amp; Alerting</a:t>
            </a:r>
          </a:p>
        </p:txBody>
      </p:sp>
      <p:sp>
        <p:nvSpPr>
          <p:cNvPr id="2" name="Rectangle: Rounded Corners 1">
            <a:extLst>
              <a:ext uri="{FF2B5EF4-FFF2-40B4-BE49-F238E27FC236}">
                <a16:creationId xmlns:a16="http://schemas.microsoft.com/office/drawing/2014/main" id="{58BC39FA-917C-2D6D-A457-9A4AC273C967}"/>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Health Checks</a:t>
            </a:r>
          </a:p>
        </p:txBody>
      </p:sp>
      <p:sp>
        <p:nvSpPr>
          <p:cNvPr id="3" name="Rectangle: Rounded Corners 2">
            <a:extLst>
              <a:ext uri="{FF2B5EF4-FFF2-40B4-BE49-F238E27FC236}">
                <a16:creationId xmlns:a16="http://schemas.microsoft.com/office/drawing/2014/main" id="{6B5A2274-CFF9-32EF-C454-6312D9752193}"/>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Automated Alerts</a:t>
            </a:r>
          </a:p>
        </p:txBody>
      </p:sp>
    </p:spTree>
    <p:extLst>
      <p:ext uri="{BB962C8B-B14F-4D97-AF65-F5344CB8AC3E}">
        <p14:creationId xmlns:p14="http://schemas.microsoft.com/office/powerpoint/2010/main" val="90173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DC4582-E073-6C33-3556-884F0F0272FF}"/>
              </a:ext>
            </a:extLst>
          </p:cNvPr>
          <p:cNvSpPr>
            <a:spLocks noGrp="1"/>
          </p:cNvSpPr>
          <p:nvPr>
            <p:ph sz="half" idx="1"/>
          </p:nvPr>
        </p:nvSpPr>
        <p:spPr/>
        <p:txBody>
          <a:bodyPr/>
          <a:lstStyle/>
          <a:p>
            <a:endParaRPr lang="en-US"/>
          </a:p>
        </p:txBody>
      </p:sp>
      <p:sp>
        <p:nvSpPr>
          <p:cNvPr id="4" name="Title 3">
            <a:extLst>
              <a:ext uri="{FF2B5EF4-FFF2-40B4-BE49-F238E27FC236}">
                <a16:creationId xmlns:a16="http://schemas.microsoft.com/office/drawing/2014/main" id="{666FC4D6-E86E-85A6-8EF6-66A926B67877}"/>
              </a:ext>
            </a:extLst>
          </p:cNvPr>
          <p:cNvSpPr>
            <a:spLocks noGrp="1"/>
          </p:cNvSpPr>
          <p:nvPr>
            <p:ph type="title"/>
          </p:nvPr>
        </p:nvSpPr>
        <p:spPr/>
        <p:txBody>
          <a:bodyPr/>
          <a:lstStyle/>
          <a:p>
            <a:r>
              <a:rPr lang="en-US" dirty="0"/>
              <a:t>Load Balancing and Scaling</a:t>
            </a:r>
          </a:p>
        </p:txBody>
      </p:sp>
      <p:sp>
        <p:nvSpPr>
          <p:cNvPr id="5" name="Rectangle: Rounded Corners 4">
            <a:extLst>
              <a:ext uri="{FF2B5EF4-FFF2-40B4-BE49-F238E27FC236}">
                <a16:creationId xmlns:a16="http://schemas.microsoft.com/office/drawing/2014/main" id="{FB267566-C039-607F-1818-FED920813738}"/>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Dynamic Scaling</a:t>
            </a:r>
          </a:p>
        </p:txBody>
      </p:sp>
      <p:sp>
        <p:nvSpPr>
          <p:cNvPr id="6" name="Rectangle: Rounded Corners 5">
            <a:extLst>
              <a:ext uri="{FF2B5EF4-FFF2-40B4-BE49-F238E27FC236}">
                <a16:creationId xmlns:a16="http://schemas.microsoft.com/office/drawing/2014/main" id="{17752E32-3C3B-3199-EE03-DDC1E21F528B}"/>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Load Distribution</a:t>
            </a:r>
          </a:p>
        </p:txBody>
      </p:sp>
    </p:spTree>
    <p:extLst>
      <p:ext uri="{BB962C8B-B14F-4D97-AF65-F5344CB8AC3E}">
        <p14:creationId xmlns:p14="http://schemas.microsoft.com/office/powerpoint/2010/main" val="19637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AAFC-3790-1E2F-8BFA-C20832F15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5C8B25-AE09-6BB0-0090-C8DB4B4F2E20}"/>
              </a:ext>
            </a:extLst>
          </p:cNvPr>
          <p:cNvSpPr>
            <a:spLocks noGrp="1"/>
          </p:cNvSpPr>
          <p:nvPr>
            <p:ph type="title"/>
          </p:nvPr>
        </p:nvSpPr>
        <p:spPr/>
        <p:txBody>
          <a:bodyPr/>
          <a:lstStyle/>
          <a:p>
            <a:r>
              <a:rPr lang="en-US" dirty="0"/>
              <a:t>Recap: Fault Tolerance</a:t>
            </a:r>
          </a:p>
        </p:txBody>
      </p:sp>
      <p:sp>
        <p:nvSpPr>
          <p:cNvPr id="4" name="Rectangle: Rounded Corners 3">
            <a:extLst>
              <a:ext uri="{FF2B5EF4-FFF2-40B4-BE49-F238E27FC236}">
                <a16:creationId xmlns:a16="http://schemas.microsoft.com/office/drawing/2014/main" id="{F15925C8-18F1-5A04-2D64-3AFCC03089F4}"/>
              </a:ext>
            </a:extLst>
          </p:cNvPr>
          <p:cNvSpPr/>
          <p:nvPr/>
        </p:nvSpPr>
        <p:spPr>
          <a:xfrm>
            <a:off x="547688"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Redundancy and Disaster Recovery</a:t>
            </a:r>
          </a:p>
        </p:txBody>
      </p:sp>
      <p:sp>
        <p:nvSpPr>
          <p:cNvPr id="5" name="Rectangle: Rounded Corners 4">
            <a:extLst>
              <a:ext uri="{FF2B5EF4-FFF2-40B4-BE49-F238E27FC236}">
                <a16:creationId xmlns:a16="http://schemas.microsoft.com/office/drawing/2014/main" id="{4A78B6A7-E0E1-126D-27E3-F5A6DBA7D442}"/>
              </a:ext>
            </a:extLst>
          </p:cNvPr>
          <p:cNvSpPr/>
          <p:nvPr/>
        </p:nvSpPr>
        <p:spPr>
          <a:xfrm>
            <a:off x="4307681"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Handling Partial Failures</a:t>
            </a:r>
          </a:p>
        </p:txBody>
      </p:sp>
      <p:sp>
        <p:nvSpPr>
          <p:cNvPr id="6" name="Rectangle: Rounded Corners 5">
            <a:extLst>
              <a:ext uri="{FF2B5EF4-FFF2-40B4-BE49-F238E27FC236}">
                <a16:creationId xmlns:a16="http://schemas.microsoft.com/office/drawing/2014/main" id="{49C59937-CC23-FEB0-F4CC-E2DA9C5E56F1}"/>
              </a:ext>
            </a:extLst>
          </p:cNvPr>
          <p:cNvSpPr/>
          <p:nvPr/>
        </p:nvSpPr>
        <p:spPr>
          <a:xfrm>
            <a:off x="8067675"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System Resilience</a:t>
            </a:r>
          </a:p>
        </p:txBody>
      </p:sp>
    </p:spTree>
    <p:extLst>
      <p:ext uri="{BB962C8B-B14F-4D97-AF65-F5344CB8AC3E}">
        <p14:creationId xmlns:p14="http://schemas.microsoft.com/office/powerpoint/2010/main" val="302558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5"/>
                                        </p:tgtEl>
                                        <p:attrNameLst>
                                          <p:attrName>fillcolor</p:attrName>
                                        </p:attrNameLst>
                                      </p:cBhvr>
                                      <p:to>
                                        <a:srgbClr val="666666"/>
                                      </p:to>
                                    </p:animClr>
                                    <p:set>
                                      <p:cBhvr>
                                        <p:cTn id="18" dur="1000" fill="hold"/>
                                        <p:tgtEl>
                                          <p:spTgt spid="5"/>
                                        </p:tgtEl>
                                        <p:attrNameLst>
                                          <p:attrName>fill.type</p:attrName>
                                        </p:attrNameLst>
                                      </p:cBhvr>
                                      <p:to>
                                        <p:strVal val="solid"/>
                                      </p:to>
                                    </p:set>
                                    <p:set>
                                      <p:cBhvr>
                                        <p:cTn id="19" dur="1000" fill="hold"/>
                                        <p:tgtEl>
                                          <p:spTgt spid="5"/>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6"/>
                                        </p:tgtEl>
                                        <p:attrNameLst>
                                          <p:attrName>fillcolor</p:attrName>
                                        </p:attrNameLst>
                                      </p:cBhvr>
                                      <p:to>
                                        <a:srgbClr val="666666"/>
                                      </p:to>
                                    </p:animClr>
                                    <p:set>
                                      <p:cBhvr>
                                        <p:cTn id="22" dur="1000" fill="hold"/>
                                        <p:tgtEl>
                                          <p:spTgt spid="6"/>
                                        </p:tgtEl>
                                        <p:attrNameLst>
                                          <p:attrName>fill.type</p:attrName>
                                        </p:attrNameLst>
                                      </p:cBhvr>
                                      <p:to>
                                        <p:strVal val="solid"/>
                                      </p:to>
                                    </p:set>
                                    <p:set>
                                      <p:cBhvr>
                                        <p:cTn id="23" dur="1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49FC7-93DF-7A5C-6D96-7DEC2ADB660D}"/>
              </a:ext>
            </a:extLst>
          </p:cNvPr>
          <p:cNvSpPr>
            <a:spLocks noGrp="1"/>
          </p:cNvSpPr>
          <p:nvPr>
            <p:ph type="title"/>
          </p:nvPr>
        </p:nvSpPr>
        <p:spPr/>
        <p:txBody>
          <a:bodyPr/>
          <a:lstStyle/>
          <a:p>
            <a:r>
              <a:rPr lang="en-US" dirty="0"/>
              <a:t>Design Considerations</a:t>
            </a:r>
          </a:p>
        </p:txBody>
      </p:sp>
      <p:sp>
        <p:nvSpPr>
          <p:cNvPr id="3" name="Text Placeholder 2">
            <a:extLst>
              <a:ext uri="{FF2B5EF4-FFF2-40B4-BE49-F238E27FC236}">
                <a16:creationId xmlns:a16="http://schemas.microsoft.com/office/drawing/2014/main" id="{0A5D1A38-8487-B3AF-80E0-7224F2334793}"/>
              </a:ext>
            </a:extLst>
          </p:cNvPr>
          <p:cNvSpPr>
            <a:spLocks noGrp="1"/>
          </p:cNvSpPr>
          <p:nvPr>
            <p:ph type="body" sz="quarter" idx="10"/>
          </p:nvPr>
        </p:nvSpPr>
        <p:spPr/>
        <p:txBody>
          <a:bodyPr/>
          <a:lstStyle/>
          <a:p>
            <a:r>
              <a:rPr lang="en-US" dirty="0"/>
              <a:t>Flexibility &amp; Adaptability</a:t>
            </a:r>
          </a:p>
        </p:txBody>
      </p:sp>
    </p:spTree>
    <p:extLst>
      <p:ext uri="{BB962C8B-B14F-4D97-AF65-F5344CB8AC3E}">
        <p14:creationId xmlns:p14="http://schemas.microsoft.com/office/powerpoint/2010/main" val="2316480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doing yoga on her computer&#10;&#10;AI-generated content may be incorrect.">
            <a:extLst>
              <a:ext uri="{FF2B5EF4-FFF2-40B4-BE49-F238E27FC236}">
                <a16:creationId xmlns:a16="http://schemas.microsoft.com/office/drawing/2014/main" id="{F7752EA8-11CA-82D1-CB60-83E47762C183}"/>
              </a:ext>
            </a:extLst>
          </p:cNvPr>
          <p:cNvPicPr>
            <a:picLocks noGrp="1" noChangeAspect="1"/>
          </p:cNvPicPr>
          <p:nvPr>
            <p:ph sz="half" idx="2"/>
          </p:nvPr>
        </p:nvPicPr>
        <p:blipFill rotWithShape="1">
          <a:blip r:embed="rId3"/>
          <a:srcRect l="8696" r="8696"/>
          <a:stretch>
            <a:fillRect/>
          </a:stretch>
        </p:blipFill>
        <p:spPr>
          <a:xfrm>
            <a:off x="6194647" y="1825784"/>
            <a:ext cx="5458968" cy="4389120"/>
          </a:xfrm>
        </p:spPr>
      </p:pic>
      <p:pic>
        <p:nvPicPr>
          <p:cNvPr id="6" name="Content Placeholder 5" descr="A person sitting in a room with people in the background&#10;&#10;AI-generated content may be incorrect.">
            <a:extLst>
              <a:ext uri="{FF2B5EF4-FFF2-40B4-BE49-F238E27FC236}">
                <a16:creationId xmlns:a16="http://schemas.microsoft.com/office/drawing/2014/main" id="{FACCF39A-5A3E-5EBC-142D-AA1BD2A976DE}"/>
              </a:ext>
            </a:extLst>
          </p:cNvPr>
          <p:cNvPicPr>
            <a:picLocks noGrp="1" noChangeAspect="1"/>
          </p:cNvPicPr>
          <p:nvPr>
            <p:ph sz="half" idx="1"/>
          </p:nvPr>
        </p:nvPicPr>
        <p:blipFill>
          <a:blip r:embed="rId4"/>
          <a:srcRect l="29675" r="674" b="-1"/>
          <a:stretch>
            <a:fillRect/>
          </a:stretch>
        </p:blipFill>
        <p:spPr>
          <a:xfrm>
            <a:off x="548640" y="1825625"/>
            <a:ext cx="5458968" cy="4389120"/>
          </a:xfrm>
          <a:noFill/>
        </p:spPr>
      </p:pic>
      <p:sp>
        <p:nvSpPr>
          <p:cNvPr id="4" name="Title 3">
            <a:extLst>
              <a:ext uri="{FF2B5EF4-FFF2-40B4-BE49-F238E27FC236}">
                <a16:creationId xmlns:a16="http://schemas.microsoft.com/office/drawing/2014/main" id="{DA6988AA-174E-292F-8A3C-79713659BECB}"/>
              </a:ext>
            </a:extLst>
          </p:cNvPr>
          <p:cNvSpPr>
            <a:spLocks noGrp="1"/>
          </p:cNvSpPr>
          <p:nvPr>
            <p:ph type="title"/>
          </p:nvPr>
        </p:nvSpPr>
        <p:spPr>
          <a:xfrm>
            <a:off x="546100" y="457200"/>
            <a:ext cx="11099800" cy="1097280"/>
          </a:xfrm>
        </p:spPr>
        <p:txBody>
          <a:bodyPr anchor="ctr">
            <a:normAutofit fontScale="90000"/>
          </a:bodyPr>
          <a:lstStyle/>
          <a:p>
            <a:r>
              <a:rPr lang="en-US" dirty="0"/>
              <a:t>Supporting Multiple Protocols &amp; Formats</a:t>
            </a:r>
          </a:p>
        </p:txBody>
      </p:sp>
    </p:spTree>
    <p:extLst>
      <p:ext uri="{BB962C8B-B14F-4D97-AF65-F5344CB8AC3E}">
        <p14:creationId xmlns:p14="http://schemas.microsoft.com/office/powerpoint/2010/main" val="1927033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sitting in a room with people in the background&#10;&#10;AI-generated content may be incorrect.">
            <a:extLst>
              <a:ext uri="{FF2B5EF4-FFF2-40B4-BE49-F238E27FC236}">
                <a16:creationId xmlns:a16="http://schemas.microsoft.com/office/drawing/2014/main" id="{475D60CC-355D-8DC5-C4B1-63D9E9ACB3B9}"/>
              </a:ext>
            </a:extLst>
          </p:cNvPr>
          <p:cNvPicPr>
            <a:picLocks noGrp="1" noChangeAspect="1"/>
          </p:cNvPicPr>
          <p:nvPr>
            <p:ph sz="half" idx="1"/>
          </p:nvPr>
        </p:nvPicPr>
        <p:blipFill>
          <a:blip r:embed="rId3"/>
          <a:srcRect l="29675" r="674" b="-1"/>
          <a:stretch>
            <a:fillRect/>
          </a:stretch>
        </p:blipFill>
        <p:spPr>
          <a:xfrm>
            <a:off x="548640" y="1825625"/>
            <a:ext cx="5458968" cy="4389120"/>
          </a:xfrm>
          <a:noFill/>
        </p:spPr>
      </p:pic>
      <p:sp>
        <p:nvSpPr>
          <p:cNvPr id="4" name="Title 3">
            <a:extLst>
              <a:ext uri="{FF2B5EF4-FFF2-40B4-BE49-F238E27FC236}">
                <a16:creationId xmlns:a16="http://schemas.microsoft.com/office/drawing/2014/main" id="{31ECD9BE-7C56-5012-176E-7BAAFA27B718}"/>
              </a:ext>
            </a:extLst>
          </p:cNvPr>
          <p:cNvSpPr>
            <a:spLocks noGrp="1"/>
          </p:cNvSpPr>
          <p:nvPr>
            <p:ph type="title"/>
          </p:nvPr>
        </p:nvSpPr>
        <p:spPr>
          <a:xfrm>
            <a:off x="546100" y="457200"/>
            <a:ext cx="11099800" cy="1097280"/>
          </a:xfrm>
        </p:spPr>
        <p:txBody>
          <a:bodyPr anchor="ctr">
            <a:normAutofit/>
          </a:bodyPr>
          <a:lstStyle/>
          <a:p>
            <a:r>
              <a:rPr lang="en-US" dirty="0"/>
              <a:t>Protocol Agnosticism</a:t>
            </a:r>
          </a:p>
        </p:txBody>
      </p:sp>
      <p:sp>
        <p:nvSpPr>
          <p:cNvPr id="7" name="Rectangle: Rounded Corners 6">
            <a:extLst>
              <a:ext uri="{FF2B5EF4-FFF2-40B4-BE49-F238E27FC236}">
                <a16:creationId xmlns:a16="http://schemas.microsoft.com/office/drawing/2014/main" id="{048FC8D9-F46E-6F08-E767-9D848E42FB61}"/>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Protocol Gateways</a:t>
            </a:r>
          </a:p>
        </p:txBody>
      </p:sp>
      <p:sp>
        <p:nvSpPr>
          <p:cNvPr id="8" name="Rectangle: Rounded Corners 7">
            <a:extLst>
              <a:ext uri="{FF2B5EF4-FFF2-40B4-BE49-F238E27FC236}">
                <a16:creationId xmlns:a16="http://schemas.microsoft.com/office/drawing/2014/main" id="{AF648270-F0AD-83B4-AB38-BC0411EA7AD9}"/>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Pluggable Architecture</a:t>
            </a:r>
          </a:p>
        </p:txBody>
      </p:sp>
    </p:spTree>
    <p:extLst>
      <p:ext uri="{BB962C8B-B14F-4D97-AF65-F5344CB8AC3E}">
        <p14:creationId xmlns:p14="http://schemas.microsoft.com/office/powerpoint/2010/main" val="31138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doing yoga on her computer&#10;&#10;AI-generated content may be incorrect.">
            <a:extLst>
              <a:ext uri="{FF2B5EF4-FFF2-40B4-BE49-F238E27FC236}">
                <a16:creationId xmlns:a16="http://schemas.microsoft.com/office/drawing/2014/main" id="{7EF047AA-1E90-66FF-8702-7EEF43B03FEA}"/>
              </a:ext>
            </a:extLst>
          </p:cNvPr>
          <p:cNvPicPr>
            <a:picLocks noGrp="1" noChangeAspect="1"/>
          </p:cNvPicPr>
          <p:nvPr>
            <p:ph sz="half" idx="1"/>
          </p:nvPr>
        </p:nvPicPr>
        <p:blipFill>
          <a:blip r:embed="rId3"/>
          <a:srcRect r="17288" b="-3"/>
          <a:stretch>
            <a:fillRect/>
          </a:stretch>
        </p:blipFill>
        <p:spPr>
          <a:xfrm>
            <a:off x="548640" y="1825625"/>
            <a:ext cx="5458968" cy="4389120"/>
          </a:xfrm>
          <a:noFill/>
        </p:spPr>
      </p:pic>
      <p:sp>
        <p:nvSpPr>
          <p:cNvPr id="4" name="Title 3">
            <a:extLst>
              <a:ext uri="{FF2B5EF4-FFF2-40B4-BE49-F238E27FC236}">
                <a16:creationId xmlns:a16="http://schemas.microsoft.com/office/drawing/2014/main" id="{FA912E4E-9945-9755-2F03-85B78E2C25F9}"/>
              </a:ext>
            </a:extLst>
          </p:cNvPr>
          <p:cNvSpPr>
            <a:spLocks noGrp="1"/>
          </p:cNvSpPr>
          <p:nvPr>
            <p:ph type="title"/>
          </p:nvPr>
        </p:nvSpPr>
        <p:spPr>
          <a:xfrm>
            <a:off x="546100" y="457200"/>
            <a:ext cx="11099800" cy="1097280"/>
          </a:xfrm>
        </p:spPr>
        <p:txBody>
          <a:bodyPr anchor="ctr">
            <a:normAutofit/>
          </a:bodyPr>
          <a:lstStyle/>
          <a:p>
            <a:r>
              <a:rPr lang="en-US" dirty="0"/>
              <a:t>Flexible Data Formats</a:t>
            </a:r>
          </a:p>
        </p:txBody>
      </p:sp>
      <p:sp>
        <p:nvSpPr>
          <p:cNvPr id="7" name="Rectangle: Rounded Corners 6">
            <a:extLst>
              <a:ext uri="{FF2B5EF4-FFF2-40B4-BE49-F238E27FC236}">
                <a16:creationId xmlns:a16="http://schemas.microsoft.com/office/drawing/2014/main" id="{04FEF967-02B3-DEAB-EF3B-F5A17F59BC20}"/>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Serialization Libraries</a:t>
            </a:r>
          </a:p>
        </p:txBody>
      </p:sp>
      <p:sp>
        <p:nvSpPr>
          <p:cNvPr id="8" name="Rectangle: Rounded Corners 7">
            <a:extLst>
              <a:ext uri="{FF2B5EF4-FFF2-40B4-BE49-F238E27FC236}">
                <a16:creationId xmlns:a16="http://schemas.microsoft.com/office/drawing/2014/main" id="{8771DB25-C43D-41B4-4981-92AED601F35F}"/>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Schema Evolution</a:t>
            </a:r>
          </a:p>
        </p:txBody>
      </p:sp>
    </p:spTree>
    <p:extLst>
      <p:ext uri="{BB962C8B-B14F-4D97-AF65-F5344CB8AC3E}">
        <p14:creationId xmlns:p14="http://schemas.microsoft.com/office/powerpoint/2010/main" val="91617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oup of trucks in a warehouse&#10;&#10;AI-generated content may be incorrect.">
            <a:extLst>
              <a:ext uri="{FF2B5EF4-FFF2-40B4-BE49-F238E27FC236}">
                <a16:creationId xmlns:a16="http://schemas.microsoft.com/office/drawing/2014/main" id="{B8851904-B9D4-568A-A113-54849EC8D9D5}"/>
              </a:ext>
            </a:extLst>
          </p:cNvPr>
          <p:cNvPicPr>
            <a:picLocks noGrp="1" noChangeAspect="1"/>
          </p:cNvPicPr>
          <p:nvPr>
            <p:ph sz="half" idx="2"/>
          </p:nvPr>
        </p:nvPicPr>
        <p:blipFill rotWithShape="1">
          <a:blip r:embed="rId3"/>
          <a:srcRect l="14464" r="14464"/>
          <a:stretch>
            <a:fillRect/>
          </a:stretch>
        </p:blipFill>
        <p:spPr>
          <a:xfrm>
            <a:off x="6194647" y="1825784"/>
            <a:ext cx="5458968" cy="4389120"/>
          </a:xfrm>
        </p:spPr>
      </p:pic>
      <p:pic>
        <p:nvPicPr>
          <p:cNvPr id="6" name="Content Placeholder 5" descr="A person holding a small yellow toy&#10;&#10;AI-generated content may be incorrect.">
            <a:extLst>
              <a:ext uri="{FF2B5EF4-FFF2-40B4-BE49-F238E27FC236}">
                <a16:creationId xmlns:a16="http://schemas.microsoft.com/office/drawing/2014/main" id="{F5764EAA-E0D6-DF83-040F-85F7098422F0}"/>
              </a:ext>
            </a:extLst>
          </p:cNvPr>
          <p:cNvPicPr>
            <a:picLocks noGrp="1" noChangeAspect="1"/>
          </p:cNvPicPr>
          <p:nvPr>
            <p:ph sz="half" idx="1"/>
          </p:nvPr>
        </p:nvPicPr>
        <p:blipFill>
          <a:blip r:embed="rId4"/>
          <a:srcRect l="4772" r="12209" b="2"/>
          <a:stretch>
            <a:fillRect/>
          </a:stretch>
        </p:blipFill>
        <p:spPr>
          <a:xfrm>
            <a:off x="548640" y="1825625"/>
            <a:ext cx="5458968" cy="4389120"/>
          </a:xfrm>
          <a:noFill/>
        </p:spPr>
      </p:pic>
      <p:sp>
        <p:nvSpPr>
          <p:cNvPr id="4" name="Title 3">
            <a:extLst>
              <a:ext uri="{FF2B5EF4-FFF2-40B4-BE49-F238E27FC236}">
                <a16:creationId xmlns:a16="http://schemas.microsoft.com/office/drawing/2014/main" id="{BFF9A750-230C-F5CE-71D5-6E85E2183622}"/>
              </a:ext>
            </a:extLst>
          </p:cNvPr>
          <p:cNvSpPr>
            <a:spLocks noGrp="1"/>
          </p:cNvSpPr>
          <p:nvPr>
            <p:ph type="title"/>
          </p:nvPr>
        </p:nvSpPr>
        <p:spPr>
          <a:xfrm>
            <a:off x="546100" y="457200"/>
            <a:ext cx="11099800" cy="1097280"/>
          </a:xfrm>
        </p:spPr>
        <p:txBody>
          <a:bodyPr anchor="ctr">
            <a:normAutofit/>
          </a:bodyPr>
          <a:lstStyle/>
          <a:p>
            <a:r>
              <a:rPr lang="en-US" dirty="0"/>
              <a:t>Handing Dynamic Workloads</a:t>
            </a:r>
          </a:p>
        </p:txBody>
      </p:sp>
    </p:spTree>
    <p:extLst>
      <p:ext uri="{BB962C8B-B14F-4D97-AF65-F5344CB8AC3E}">
        <p14:creationId xmlns:p14="http://schemas.microsoft.com/office/powerpoint/2010/main" val="2182369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holding a small yellow toy&#10;&#10;AI-generated content may be incorrect.">
            <a:extLst>
              <a:ext uri="{FF2B5EF4-FFF2-40B4-BE49-F238E27FC236}">
                <a16:creationId xmlns:a16="http://schemas.microsoft.com/office/drawing/2014/main" id="{B05E65DB-F1D0-AE35-0A77-00FF0665CFC5}"/>
              </a:ext>
            </a:extLst>
          </p:cNvPr>
          <p:cNvPicPr>
            <a:picLocks noGrp="1" noChangeAspect="1"/>
          </p:cNvPicPr>
          <p:nvPr>
            <p:ph sz="half" idx="1"/>
          </p:nvPr>
        </p:nvPicPr>
        <p:blipFill>
          <a:blip r:embed="rId3"/>
          <a:srcRect l="4772" r="12209" b="2"/>
          <a:stretch>
            <a:fillRect/>
          </a:stretch>
        </p:blipFill>
        <p:spPr>
          <a:xfrm>
            <a:off x="548640" y="1825625"/>
            <a:ext cx="5458968" cy="4389120"/>
          </a:xfrm>
          <a:noFill/>
        </p:spPr>
      </p:pic>
      <p:sp>
        <p:nvSpPr>
          <p:cNvPr id="4" name="Title 3">
            <a:extLst>
              <a:ext uri="{FF2B5EF4-FFF2-40B4-BE49-F238E27FC236}">
                <a16:creationId xmlns:a16="http://schemas.microsoft.com/office/drawing/2014/main" id="{BEA435FF-726F-F83E-FC48-AC547EA1F89B}"/>
              </a:ext>
            </a:extLst>
          </p:cNvPr>
          <p:cNvSpPr>
            <a:spLocks noGrp="1"/>
          </p:cNvSpPr>
          <p:nvPr>
            <p:ph type="title"/>
          </p:nvPr>
        </p:nvSpPr>
        <p:spPr>
          <a:xfrm>
            <a:off x="546100" y="457200"/>
            <a:ext cx="11099800" cy="1097280"/>
          </a:xfrm>
        </p:spPr>
        <p:txBody>
          <a:bodyPr anchor="ctr">
            <a:normAutofit/>
          </a:bodyPr>
          <a:lstStyle/>
          <a:p>
            <a:r>
              <a:rPr lang="en-US" dirty="0"/>
              <a:t>Elastic Scaling</a:t>
            </a:r>
          </a:p>
        </p:txBody>
      </p:sp>
      <p:sp>
        <p:nvSpPr>
          <p:cNvPr id="7" name="Rectangle: Rounded Corners 6">
            <a:extLst>
              <a:ext uri="{FF2B5EF4-FFF2-40B4-BE49-F238E27FC236}">
                <a16:creationId xmlns:a16="http://schemas.microsoft.com/office/drawing/2014/main" id="{6F52F33A-023E-E872-E52B-48AEF91E90BD}"/>
              </a:ext>
            </a:extLst>
          </p:cNvPr>
          <p:cNvSpPr/>
          <p:nvPr/>
        </p:nvSpPr>
        <p:spPr>
          <a:xfrm>
            <a:off x="6953927" y="247036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Auto-Scaling</a:t>
            </a:r>
          </a:p>
        </p:txBody>
      </p:sp>
      <p:sp>
        <p:nvSpPr>
          <p:cNvPr id="8" name="Rectangle: Rounded Corners 7">
            <a:extLst>
              <a:ext uri="{FF2B5EF4-FFF2-40B4-BE49-F238E27FC236}">
                <a16:creationId xmlns:a16="http://schemas.microsoft.com/office/drawing/2014/main" id="{BC428BE5-D736-F49A-511B-FE8992DACB0A}"/>
              </a:ext>
            </a:extLst>
          </p:cNvPr>
          <p:cNvSpPr/>
          <p:nvPr/>
        </p:nvSpPr>
        <p:spPr>
          <a:xfrm>
            <a:off x="6953927" y="3527637"/>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Serverless Computing</a:t>
            </a:r>
          </a:p>
        </p:txBody>
      </p:sp>
      <p:sp>
        <p:nvSpPr>
          <p:cNvPr id="9" name="Rectangle: Rounded Corners 8">
            <a:extLst>
              <a:ext uri="{FF2B5EF4-FFF2-40B4-BE49-F238E27FC236}">
                <a16:creationId xmlns:a16="http://schemas.microsoft.com/office/drawing/2014/main" id="{6074EEDF-9BB3-71F9-5F7E-A973D28F32F2}"/>
              </a:ext>
            </a:extLst>
          </p:cNvPr>
          <p:cNvSpPr/>
          <p:nvPr/>
        </p:nvSpPr>
        <p:spPr>
          <a:xfrm>
            <a:off x="6953927" y="458491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Containerization</a:t>
            </a:r>
          </a:p>
        </p:txBody>
      </p:sp>
    </p:spTree>
    <p:extLst>
      <p:ext uri="{BB962C8B-B14F-4D97-AF65-F5344CB8AC3E}">
        <p14:creationId xmlns:p14="http://schemas.microsoft.com/office/powerpoint/2010/main" val="61470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trucks in a warehouse&#10;&#10;AI-generated content may be incorrect.">
            <a:extLst>
              <a:ext uri="{FF2B5EF4-FFF2-40B4-BE49-F238E27FC236}">
                <a16:creationId xmlns:a16="http://schemas.microsoft.com/office/drawing/2014/main" id="{BCAD8557-11F9-C28D-41D8-3481D561FEA6}"/>
              </a:ext>
            </a:extLst>
          </p:cNvPr>
          <p:cNvPicPr>
            <a:picLocks noGrp="1" noChangeAspect="1"/>
          </p:cNvPicPr>
          <p:nvPr>
            <p:ph sz="half" idx="1"/>
          </p:nvPr>
        </p:nvPicPr>
        <p:blipFill>
          <a:blip r:embed="rId3"/>
          <a:srcRect l="13430" r="15363" b="-2"/>
          <a:stretch>
            <a:fillRect/>
          </a:stretch>
        </p:blipFill>
        <p:spPr>
          <a:xfrm>
            <a:off x="548640" y="1825625"/>
            <a:ext cx="5458968" cy="4389120"/>
          </a:xfrm>
          <a:noFill/>
        </p:spPr>
      </p:pic>
      <p:sp>
        <p:nvSpPr>
          <p:cNvPr id="4" name="Title 3">
            <a:extLst>
              <a:ext uri="{FF2B5EF4-FFF2-40B4-BE49-F238E27FC236}">
                <a16:creationId xmlns:a16="http://schemas.microsoft.com/office/drawing/2014/main" id="{88855D7A-723A-2D96-A707-4D7165505D3D}"/>
              </a:ext>
            </a:extLst>
          </p:cNvPr>
          <p:cNvSpPr>
            <a:spLocks noGrp="1"/>
          </p:cNvSpPr>
          <p:nvPr>
            <p:ph type="title"/>
          </p:nvPr>
        </p:nvSpPr>
        <p:spPr>
          <a:xfrm>
            <a:off x="546100" y="457200"/>
            <a:ext cx="11099800" cy="1097280"/>
          </a:xfrm>
        </p:spPr>
        <p:txBody>
          <a:bodyPr anchor="ctr">
            <a:normAutofit/>
          </a:bodyPr>
          <a:lstStyle/>
          <a:p>
            <a:r>
              <a:rPr lang="en-US" dirty="0"/>
              <a:t>Load Shifting</a:t>
            </a:r>
          </a:p>
        </p:txBody>
      </p:sp>
      <p:sp>
        <p:nvSpPr>
          <p:cNvPr id="7" name="Rectangle: Rounded Corners 6">
            <a:extLst>
              <a:ext uri="{FF2B5EF4-FFF2-40B4-BE49-F238E27FC236}">
                <a16:creationId xmlns:a16="http://schemas.microsoft.com/office/drawing/2014/main" id="{74F62679-5A55-89A3-6CB2-71F830648C8B}"/>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Dynamic Load Balancing</a:t>
            </a:r>
          </a:p>
        </p:txBody>
      </p:sp>
      <p:sp>
        <p:nvSpPr>
          <p:cNvPr id="8" name="Rectangle: Rounded Corners 7">
            <a:extLst>
              <a:ext uri="{FF2B5EF4-FFF2-40B4-BE49-F238E27FC236}">
                <a16:creationId xmlns:a16="http://schemas.microsoft.com/office/drawing/2014/main" id="{ADB87CD1-A9B4-8D8F-5B79-EB4FDD0447AE}"/>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Reallocation</a:t>
            </a:r>
          </a:p>
        </p:txBody>
      </p:sp>
    </p:spTree>
    <p:extLst>
      <p:ext uri="{BB962C8B-B14F-4D97-AF65-F5344CB8AC3E}">
        <p14:creationId xmlns:p14="http://schemas.microsoft.com/office/powerpoint/2010/main" val="324054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olorful lines in a dark background&#10;&#10;AI-generated content may be incorrect.">
            <a:extLst>
              <a:ext uri="{FF2B5EF4-FFF2-40B4-BE49-F238E27FC236}">
                <a16:creationId xmlns:a16="http://schemas.microsoft.com/office/drawing/2014/main" id="{B27F3053-A28D-3FB6-F219-BDABD40C466A}"/>
              </a:ext>
            </a:extLst>
          </p:cNvPr>
          <p:cNvPicPr>
            <a:picLocks noGrp="1" noChangeAspect="1"/>
          </p:cNvPicPr>
          <p:nvPr>
            <p:ph sz="half" idx="1"/>
          </p:nvPr>
        </p:nvPicPr>
        <p:blipFill>
          <a:blip r:embed="rId3"/>
          <a:stretch>
            <a:fillRect/>
          </a:stretch>
        </p:blipFill>
        <p:spPr>
          <a:xfrm>
            <a:off x="549275" y="2490953"/>
            <a:ext cx="5457825" cy="3058781"/>
          </a:xfrm>
        </p:spPr>
      </p:pic>
      <p:sp>
        <p:nvSpPr>
          <p:cNvPr id="4" name="Title 3">
            <a:extLst>
              <a:ext uri="{FF2B5EF4-FFF2-40B4-BE49-F238E27FC236}">
                <a16:creationId xmlns:a16="http://schemas.microsoft.com/office/drawing/2014/main" id="{58D0F65F-8424-07FE-DE01-41297D29CB4C}"/>
              </a:ext>
            </a:extLst>
          </p:cNvPr>
          <p:cNvSpPr>
            <a:spLocks noGrp="1"/>
          </p:cNvSpPr>
          <p:nvPr>
            <p:ph type="title"/>
          </p:nvPr>
        </p:nvSpPr>
        <p:spPr/>
        <p:txBody>
          <a:bodyPr/>
          <a:lstStyle/>
          <a:p>
            <a:r>
              <a:rPr lang="en-US" dirty="0"/>
              <a:t>Vertical Scaling</a:t>
            </a:r>
          </a:p>
        </p:txBody>
      </p:sp>
      <p:sp>
        <p:nvSpPr>
          <p:cNvPr id="7" name="Rectangle: Rounded Corners 6">
            <a:extLst>
              <a:ext uri="{FF2B5EF4-FFF2-40B4-BE49-F238E27FC236}">
                <a16:creationId xmlns:a16="http://schemas.microsoft.com/office/drawing/2014/main" id="{39C0F948-B536-666C-5434-DAFA211C92D7}"/>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Optimization</a:t>
            </a:r>
          </a:p>
        </p:txBody>
      </p:sp>
      <p:sp>
        <p:nvSpPr>
          <p:cNvPr id="8" name="Rectangle: Rounded Corners 7">
            <a:extLst>
              <a:ext uri="{FF2B5EF4-FFF2-40B4-BE49-F238E27FC236}">
                <a16:creationId xmlns:a16="http://schemas.microsoft.com/office/drawing/2014/main" id="{20D7AE9B-5418-C027-831D-2CCA28E22676}"/>
              </a:ext>
            </a:extLst>
          </p:cNvPr>
          <p:cNvSpPr/>
          <p:nvPr/>
        </p:nvSpPr>
        <p:spPr>
          <a:xfrm>
            <a:off x="6966284" y="3814612"/>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Scaling Up</a:t>
            </a:r>
          </a:p>
        </p:txBody>
      </p:sp>
    </p:spTree>
    <p:extLst>
      <p:ext uri="{BB962C8B-B14F-4D97-AF65-F5344CB8AC3E}">
        <p14:creationId xmlns:p14="http://schemas.microsoft.com/office/powerpoint/2010/main" val="1411032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5A925CE-DD38-CC1D-9828-AFB60C439A55}"/>
              </a:ext>
            </a:extLst>
          </p:cNvPr>
          <p:cNvSpPr>
            <a:spLocks noGrp="1"/>
          </p:cNvSpPr>
          <p:nvPr>
            <p:ph sz="half" idx="2"/>
          </p:nvPr>
        </p:nvSpPr>
        <p:spPr>
          <a:xfrm>
            <a:off x="6194778" y="1825625"/>
            <a:ext cx="5458968" cy="4389120"/>
          </a:xfrm>
        </p:spPr>
        <p:txBody>
          <a:bodyPr/>
          <a:lstStyle/>
          <a:p>
            <a:endParaRPr lang="en-US"/>
          </a:p>
        </p:txBody>
      </p:sp>
      <p:pic>
        <p:nvPicPr>
          <p:cNvPr id="6" name="Content Placeholder 5" descr="A group of men in yellow vests standing on a wooden platform&#10;&#10;AI-generated content may be incorrect.">
            <a:extLst>
              <a:ext uri="{FF2B5EF4-FFF2-40B4-BE49-F238E27FC236}">
                <a16:creationId xmlns:a16="http://schemas.microsoft.com/office/drawing/2014/main" id="{2AA596BB-66AE-1813-0D5C-0D1B7782C0C5}"/>
              </a:ext>
            </a:extLst>
          </p:cNvPr>
          <p:cNvPicPr>
            <a:picLocks noGrp="1" noChangeAspect="1"/>
          </p:cNvPicPr>
          <p:nvPr>
            <p:ph sz="half" idx="1"/>
          </p:nvPr>
        </p:nvPicPr>
        <p:blipFill>
          <a:blip r:embed="rId3"/>
          <a:srcRect r="6409" b="1"/>
          <a:stretch>
            <a:fillRect/>
          </a:stretch>
        </p:blipFill>
        <p:spPr>
          <a:xfrm>
            <a:off x="548640" y="1825625"/>
            <a:ext cx="5458968" cy="4389120"/>
          </a:xfrm>
          <a:noFill/>
        </p:spPr>
      </p:pic>
      <p:sp>
        <p:nvSpPr>
          <p:cNvPr id="4" name="Title 3">
            <a:extLst>
              <a:ext uri="{FF2B5EF4-FFF2-40B4-BE49-F238E27FC236}">
                <a16:creationId xmlns:a16="http://schemas.microsoft.com/office/drawing/2014/main" id="{2FD000F8-1C09-2744-47B0-35CC0AC3E7FC}"/>
              </a:ext>
            </a:extLst>
          </p:cNvPr>
          <p:cNvSpPr>
            <a:spLocks noGrp="1"/>
          </p:cNvSpPr>
          <p:nvPr>
            <p:ph type="title"/>
          </p:nvPr>
        </p:nvSpPr>
        <p:spPr>
          <a:xfrm>
            <a:off x="546100" y="457200"/>
            <a:ext cx="11099800" cy="1097280"/>
          </a:xfrm>
        </p:spPr>
        <p:txBody>
          <a:bodyPr anchor="ctr">
            <a:normAutofit/>
          </a:bodyPr>
          <a:lstStyle/>
          <a:p>
            <a:r>
              <a:rPr lang="en-US" dirty="0"/>
              <a:t>Adapting to Changing Requirements</a:t>
            </a:r>
          </a:p>
        </p:txBody>
      </p:sp>
    </p:spTree>
    <p:extLst>
      <p:ext uri="{BB962C8B-B14F-4D97-AF65-F5344CB8AC3E}">
        <p14:creationId xmlns:p14="http://schemas.microsoft.com/office/powerpoint/2010/main" val="1924256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men in yellow vests standing on a wooden platform&#10;&#10;AI-generated content may be incorrect.">
            <a:extLst>
              <a:ext uri="{FF2B5EF4-FFF2-40B4-BE49-F238E27FC236}">
                <a16:creationId xmlns:a16="http://schemas.microsoft.com/office/drawing/2014/main" id="{1DBB0BD1-A29D-0255-342C-197BAF8E20CF}"/>
              </a:ext>
            </a:extLst>
          </p:cNvPr>
          <p:cNvPicPr>
            <a:picLocks noGrp="1" noChangeAspect="1"/>
          </p:cNvPicPr>
          <p:nvPr>
            <p:ph sz="half" idx="1"/>
          </p:nvPr>
        </p:nvPicPr>
        <p:blipFill>
          <a:blip r:embed="rId3"/>
          <a:srcRect r="6409" b="1"/>
          <a:stretch>
            <a:fillRect/>
          </a:stretch>
        </p:blipFill>
        <p:spPr>
          <a:xfrm>
            <a:off x="548640" y="1825625"/>
            <a:ext cx="5458968" cy="4389120"/>
          </a:xfrm>
          <a:noFill/>
        </p:spPr>
      </p:pic>
      <p:sp>
        <p:nvSpPr>
          <p:cNvPr id="4" name="Title 3">
            <a:extLst>
              <a:ext uri="{FF2B5EF4-FFF2-40B4-BE49-F238E27FC236}">
                <a16:creationId xmlns:a16="http://schemas.microsoft.com/office/drawing/2014/main" id="{9C997797-2A39-20AC-08E6-57F362D0790E}"/>
              </a:ext>
            </a:extLst>
          </p:cNvPr>
          <p:cNvSpPr>
            <a:spLocks noGrp="1"/>
          </p:cNvSpPr>
          <p:nvPr>
            <p:ph type="title"/>
          </p:nvPr>
        </p:nvSpPr>
        <p:spPr>
          <a:xfrm>
            <a:off x="546100" y="457200"/>
            <a:ext cx="11099800" cy="1097280"/>
          </a:xfrm>
        </p:spPr>
        <p:txBody>
          <a:bodyPr anchor="ctr">
            <a:normAutofit/>
          </a:bodyPr>
          <a:lstStyle/>
          <a:p>
            <a:r>
              <a:rPr lang="en-US" dirty="0"/>
              <a:t>Modular Design</a:t>
            </a:r>
          </a:p>
        </p:txBody>
      </p:sp>
      <p:sp>
        <p:nvSpPr>
          <p:cNvPr id="7" name="Rectangle: Rounded Corners 6">
            <a:extLst>
              <a:ext uri="{FF2B5EF4-FFF2-40B4-BE49-F238E27FC236}">
                <a16:creationId xmlns:a16="http://schemas.microsoft.com/office/drawing/2014/main" id="{96CCCC78-8A6F-5BB1-B652-EAF332837BFA}"/>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Microservices Architecture</a:t>
            </a:r>
          </a:p>
        </p:txBody>
      </p:sp>
      <p:sp>
        <p:nvSpPr>
          <p:cNvPr id="8" name="Rectangle: Rounded Corners 7">
            <a:extLst>
              <a:ext uri="{FF2B5EF4-FFF2-40B4-BE49-F238E27FC236}">
                <a16:creationId xmlns:a16="http://schemas.microsoft.com/office/drawing/2014/main" id="{C9E98430-E689-EC85-0195-EB99DC665869}"/>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API-First Approach</a:t>
            </a:r>
          </a:p>
        </p:txBody>
      </p:sp>
    </p:spTree>
    <p:extLst>
      <p:ext uri="{BB962C8B-B14F-4D97-AF65-F5344CB8AC3E}">
        <p14:creationId xmlns:p14="http://schemas.microsoft.com/office/powerpoint/2010/main" val="330973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D527C4-09DE-85B0-F9F8-0C915852E144}"/>
              </a:ext>
            </a:extLst>
          </p:cNvPr>
          <p:cNvSpPr>
            <a:spLocks noGrp="1"/>
          </p:cNvSpPr>
          <p:nvPr>
            <p:ph sz="half" idx="1"/>
          </p:nvPr>
        </p:nvSpPr>
        <p:spPr/>
        <p:txBody>
          <a:bodyPr/>
          <a:lstStyle/>
          <a:p>
            <a:endParaRPr lang="en-US"/>
          </a:p>
        </p:txBody>
      </p:sp>
      <p:sp>
        <p:nvSpPr>
          <p:cNvPr id="4" name="Title 3">
            <a:extLst>
              <a:ext uri="{FF2B5EF4-FFF2-40B4-BE49-F238E27FC236}">
                <a16:creationId xmlns:a16="http://schemas.microsoft.com/office/drawing/2014/main" id="{60FF4405-17F3-A68D-083A-B39313E4213F}"/>
              </a:ext>
            </a:extLst>
          </p:cNvPr>
          <p:cNvSpPr>
            <a:spLocks noGrp="1"/>
          </p:cNvSpPr>
          <p:nvPr>
            <p:ph type="title"/>
          </p:nvPr>
        </p:nvSpPr>
        <p:spPr/>
        <p:txBody>
          <a:bodyPr/>
          <a:lstStyle/>
          <a:p>
            <a:r>
              <a:rPr lang="en-US" dirty="0"/>
              <a:t>Configuration Management</a:t>
            </a:r>
          </a:p>
        </p:txBody>
      </p:sp>
      <p:sp>
        <p:nvSpPr>
          <p:cNvPr id="5" name="Rectangle: Rounded Corners 4">
            <a:extLst>
              <a:ext uri="{FF2B5EF4-FFF2-40B4-BE49-F238E27FC236}">
                <a16:creationId xmlns:a16="http://schemas.microsoft.com/office/drawing/2014/main" id="{DD711D19-5575-F86B-F1D9-F69A74A5BB98}"/>
              </a:ext>
            </a:extLst>
          </p:cNvPr>
          <p:cNvSpPr/>
          <p:nvPr/>
        </p:nvSpPr>
        <p:spPr>
          <a:xfrm>
            <a:off x="6953927" y="207847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Centralized Configuration</a:t>
            </a:r>
          </a:p>
        </p:txBody>
      </p:sp>
      <p:sp>
        <p:nvSpPr>
          <p:cNvPr id="6" name="Rectangle: Rounded Corners 5">
            <a:extLst>
              <a:ext uri="{FF2B5EF4-FFF2-40B4-BE49-F238E27FC236}">
                <a16:creationId xmlns:a16="http://schemas.microsoft.com/office/drawing/2014/main" id="{66A55297-3C1D-33FE-09FF-B0B6F1E4ADB9}"/>
              </a:ext>
            </a:extLst>
          </p:cNvPr>
          <p:cNvSpPr/>
          <p:nvPr/>
        </p:nvSpPr>
        <p:spPr>
          <a:xfrm>
            <a:off x="6953927" y="313575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Version Control</a:t>
            </a:r>
          </a:p>
        </p:txBody>
      </p:sp>
    </p:spTree>
    <p:extLst>
      <p:ext uri="{BB962C8B-B14F-4D97-AF65-F5344CB8AC3E}">
        <p14:creationId xmlns:p14="http://schemas.microsoft.com/office/powerpoint/2010/main" val="132343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6A6DD-30E9-DF77-F76E-E32F18B0DD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8A97D-EBA1-9D7D-71EA-07C7BB374F95}"/>
              </a:ext>
            </a:extLst>
          </p:cNvPr>
          <p:cNvSpPr>
            <a:spLocks noGrp="1"/>
          </p:cNvSpPr>
          <p:nvPr>
            <p:ph type="title"/>
          </p:nvPr>
        </p:nvSpPr>
        <p:spPr/>
        <p:txBody>
          <a:bodyPr/>
          <a:lstStyle/>
          <a:p>
            <a:r>
              <a:rPr lang="en-US" dirty="0"/>
              <a:t>Recap: Flexibility &amp; Adaptability</a:t>
            </a:r>
          </a:p>
        </p:txBody>
      </p:sp>
      <p:sp>
        <p:nvSpPr>
          <p:cNvPr id="4" name="Rectangle: Rounded Corners 3">
            <a:extLst>
              <a:ext uri="{FF2B5EF4-FFF2-40B4-BE49-F238E27FC236}">
                <a16:creationId xmlns:a16="http://schemas.microsoft.com/office/drawing/2014/main" id="{E39BCFD6-2847-DAFD-66CF-0485E30EB752}"/>
              </a:ext>
            </a:extLst>
          </p:cNvPr>
          <p:cNvSpPr/>
          <p:nvPr/>
        </p:nvSpPr>
        <p:spPr>
          <a:xfrm>
            <a:off x="547688"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Protocol &amp; Format Flexibility</a:t>
            </a:r>
          </a:p>
        </p:txBody>
      </p:sp>
      <p:sp>
        <p:nvSpPr>
          <p:cNvPr id="5" name="Rectangle: Rounded Corners 4">
            <a:extLst>
              <a:ext uri="{FF2B5EF4-FFF2-40B4-BE49-F238E27FC236}">
                <a16:creationId xmlns:a16="http://schemas.microsoft.com/office/drawing/2014/main" id="{FE29F60B-5226-82C8-E904-5EB37A017A57}"/>
              </a:ext>
            </a:extLst>
          </p:cNvPr>
          <p:cNvSpPr/>
          <p:nvPr/>
        </p:nvSpPr>
        <p:spPr>
          <a:xfrm>
            <a:off x="4307681"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Dynamic Workloads</a:t>
            </a:r>
          </a:p>
        </p:txBody>
      </p:sp>
      <p:sp>
        <p:nvSpPr>
          <p:cNvPr id="6" name="Rectangle: Rounded Corners 5">
            <a:extLst>
              <a:ext uri="{FF2B5EF4-FFF2-40B4-BE49-F238E27FC236}">
                <a16:creationId xmlns:a16="http://schemas.microsoft.com/office/drawing/2014/main" id="{83CE60B8-CDC7-1974-FEF2-11A8B26D5D87}"/>
              </a:ext>
            </a:extLst>
          </p:cNvPr>
          <p:cNvSpPr/>
          <p:nvPr/>
        </p:nvSpPr>
        <p:spPr>
          <a:xfrm>
            <a:off x="8067675"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Changing Requirements</a:t>
            </a:r>
          </a:p>
        </p:txBody>
      </p:sp>
    </p:spTree>
    <p:extLst>
      <p:ext uri="{BB962C8B-B14F-4D97-AF65-F5344CB8AC3E}">
        <p14:creationId xmlns:p14="http://schemas.microsoft.com/office/powerpoint/2010/main" val="187605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5"/>
                                        </p:tgtEl>
                                        <p:attrNameLst>
                                          <p:attrName>fillcolor</p:attrName>
                                        </p:attrNameLst>
                                      </p:cBhvr>
                                      <p:to>
                                        <a:srgbClr val="666666"/>
                                      </p:to>
                                    </p:animClr>
                                    <p:set>
                                      <p:cBhvr>
                                        <p:cTn id="18" dur="1000" fill="hold"/>
                                        <p:tgtEl>
                                          <p:spTgt spid="5"/>
                                        </p:tgtEl>
                                        <p:attrNameLst>
                                          <p:attrName>fill.type</p:attrName>
                                        </p:attrNameLst>
                                      </p:cBhvr>
                                      <p:to>
                                        <p:strVal val="solid"/>
                                      </p:to>
                                    </p:set>
                                    <p:set>
                                      <p:cBhvr>
                                        <p:cTn id="19" dur="1000" fill="hold"/>
                                        <p:tgtEl>
                                          <p:spTgt spid="5"/>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6"/>
                                        </p:tgtEl>
                                        <p:attrNameLst>
                                          <p:attrName>fillcolor</p:attrName>
                                        </p:attrNameLst>
                                      </p:cBhvr>
                                      <p:to>
                                        <a:srgbClr val="666666"/>
                                      </p:to>
                                    </p:animClr>
                                    <p:set>
                                      <p:cBhvr>
                                        <p:cTn id="22" dur="1000" fill="hold"/>
                                        <p:tgtEl>
                                          <p:spTgt spid="6"/>
                                        </p:tgtEl>
                                        <p:attrNameLst>
                                          <p:attrName>fill.type</p:attrName>
                                        </p:attrNameLst>
                                      </p:cBhvr>
                                      <p:to>
                                        <p:strVal val="solid"/>
                                      </p:to>
                                    </p:set>
                                    <p:set>
                                      <p:cBhvr>
                                        <p:cTn id="23" dur="1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6A6F-276C-B586-8EED-CF91DEDAFECF}"/>
              </a:ext>
            </a:extLst>
          </p:cNvPr>
          <p:cNvSpPr>
            <a:spLocks noGrp="1"/>
          </p:cNvSpPr>
          <p:nvPr>
            <p:ph type="title"/>
          </p:nvPr>
        </p:nvSpPr>
        <p:spPr/>
        <p:txBody>
          <a:bodyPr/>
          <a:lstStyle/>
          <a:p>
            <a:r>
              <a:rPr lang="en-US" dirty="0"/>
              <a:t>Design Considerations</a:t>
            </a:r>
          </a:p>
        </p:txBody>
      </p:sp>
      <p:sp>
        <p:nvSpPr>
          <p:cNvPr id="3" name="Text Placeholder 2">
            <a:extLst>
              <a:ext uri="{FF2B5EF4-FFF2-40B4-BE49-F238E27FC236}">
                <a16:creationId xmlns:a16="http://schemas.microsoft.com/office/drawing/2014/main" id="{A7836EC7-2B95-4087-E07B-03687C353EAA}"/>
              </a:ext>
            </a:extLst>
          </p:cNvPr>
          <p:cNvSpPr>
            <a:spLocks noGrp="1"/>
          </p:cNvSpPr>
          <p:nvPr>
            <p:ph type="body" sz="quarter" idx="10"/>
          </p:nvPr>
        </p:nvSpPr>
        <p:spPr/>
        <p:txBody>
          <a:bodyPr/>
          <a:lstStyle/>
          <a:p>
            <a:r>
              <a:rPr lang="en-US" dirty="0"/>
              <a:t>Summary</a:t>
            </a:r>
          </a:p>
        </p:txBody>
      </p:sp>
    </p:spTree>
    <p:extLst>
      <p:ext uri="{BB962C8B-B14F-4D97-AF65-F5344CB8AC3E}">
        <p14:creationId xmlns:p14="http://schemas.microsoft.com/office/powerpoint/2010/main" val="1975422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53DE-5C01-C41C-3EFB-2AF1C928B9DE}"/>
              </a:ext>
            </a:extLst>
          </p:cNvPr>
          <p:cNvSpPr>
            <a:spLocks noGrp="1"/>
          </p:cNvSpPr>
          <p:nvPr>
            <p:ph type="title"/>
          </p:nvPr>
        </p:nvSpPr>
        <p:spPr/>
        <p:txBody>
          <a:bodyPr/>
          <a:lstStyle/>
          <a:p>
            <a:r>
              <a:rPr lang="en-US" dirty="0"/>
              <a:t>Design Considerations Summary</a:t>
            </a:r>
          </a:p>
        </p:txBody>
      </p:sp>
      <p:sp>
        <p:nvSpPr>
          <p:cNvPr id="6" name="Rectangle: Rounded Corners 5">
            <a:extLst>
              <a:ext uri="{FF2B5EF4-FFF2-40B4-BE49-F238E27FC236}">
                <a16:creationId xmlns:a16="http://schemas.microsoft.com/office/drawing/2014/main" id="{7B6D4D79-E7A4-16C2-D11E-39C478AE8BDB}"/>
              </a:ext>
            </a:extLst>
          </p:cNvPr>
          <p:cNvSpPr/>
          <p:nvPr/>
        </p:nvSpPr>
        <p:spPr>
          <a:xfrm>
            <a:off x="101917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7" name="Rectangle: Rounded Corners 6">
            <a:extLst>
              <a:ext uri="{FF2B5EF4-FFF2-40B4-BE49-F238E27FC236}">
                <a16:creationId xmlns:a16="http://schemas.microsoft.com/office/drawing/2014/main" id="{2260551A-8A31-3882-2A7C-43A1ADD7BC72}"/>
              </a:ext>
            </a:extLst>
          </p:cNvPr>
          <p:cNvSpPr/>
          <p:nvPr/>
        </p:nvSpPr>
        <p:spPr>
          <a:xfrm>
            <a:off x="4686300" y="1823524"/>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Performance</a:t>
            </a:r>
          </a:p>
        </p:txBody>
      </p:sp>
      <p:sp>
        <p:nvSpPr>
          <p:cNvPr id="8" name="Rectangle: Rounded Corners 7">
            <a:extLst>
              <a:ext uri="{FF2B5EF4-FFF2-40B4-BE49-F238E27FC236}">
                <a16:creationId xmlns:a16="http://schemas.microsoft.com/office/drawing/2014/main" id="{A883E340-8622-B2BB-D5C7-74CF827BFE2E}"/>
              </a:ext>
            </a:extLst>
          </p:cNvPr>
          <p:cNvSpPr/>
          <p:nvPr/>
        </p:nvSpPr>
        <p:spPr>
          <a:xfrm>
            <a:off x="835342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Security</a:t>
            </a:r>
          </a:p>
        </p:txBody>
      </p:sp>
      <p:sp>
        <p:nvSpPr>
          <p:cNvPr id="9" name="Rectangle: Rounded Corners 8">
            <a:extLst>
              <a:ext uri="{FF2B5EF4-FFF2-40B4-BE49-F238E27FC236}">
                <a16:creationId xmlns:a16="http://schemas.microsoft.com/office/drawing/2014/main" id="{62E6484A-5840-FB5C-7F4E-BB1C11EF40FF}"/>
              </a:ext>
            </a:extLst>
          </p:cNvPr>
          <p:cNvSpPr/>
          <p:nvPr/>
        </p:nvSpPr>
        <p:spPr>
          <a:xfrm>
            <a:off x="2428875"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Fault Tolerance</a:t>
            </a:r>
          </a:p>
        </p:txBody>
      </p:sp>
      <p:sp>
        <p:nvSpPr>
          <p:cNvPr id="10" name="Rectangle: Rounded Corners 9">
            <a:extLst>
              <a:ext uri="{FF2B5EF4-FFF2-40B4-BE49-F238E27FC236}">
                <a16:creationId xmlns:a16="http://schemas.microsoft.com/office/drawing/2014/main" id="{CA4AE341-B09D-6182-678A-EECADF2BE11B}"/>
              </a:ext>
            </a:extLst>
          </p:cNvPr>
          <p:cNvSpPr/>
          <p:nvPr/>
        </p:nvSpPr>
        <p:spPr>
          <a:xfrm>
            <a:off x="6097587"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Flexibility &amp; Adaptability</a:t>
            </a:r>
          </a:p>
        </p:txBody>
      </p:sp>
    </p:spTree>
    <p:extLst>
      <p:ext uri="{BB962C8B-B14F-4D97-AF65-F5344CB8AC3E}">
        <p14:creationId xmlns:p14="http://schemas.microsoft.com/office/powerpoint/2010/main" val="1826820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9D932-126B-28BB-9459-267B1DA6C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70193-1CBC-36E4-E81F-0CCA51DB5FA6}"/>
              </a:ext>
            </a:extLst>
          </p:cNvPr>
          <p:cNvSpPr>
            <a:spLocks noGrp="1"/>
          </p:cNvSpPr>
          <p:nvPr>
            <p:ph type="title"/>
          </p:nvPr>
        </p:nvSpPr>
        <p:spPr/>
        <p:txBody>
          <a:bodyPr/>
          <a:lstStyle/>
          <a:p>
            <a:r>
              <a:rPr lang="en-US" dirty="0"/>
              <a:t>Design Considerations Summary</a:t>
            </a:r>
          </a:p>
        </p:txBody>
      </p:sp>
      <p:sp>
        <p:nvSpPr>
          <p:cNvPr id="6" name="Rectangle: Rounded Corners 5">
            <a:extLst>
              <a:ext uri="{FF2B5EF4-FFF2-40B4-BE49-F238E27FC236}">
                <a16:creationId xmlns:a16="http://schemas.microsoft.com/office/drawing/2014/main" id="{25A2B143-C19C-1A65-5028-89522433C30B}"/>
              </a:ext>
            </a:extLst>
          </p:cNvPr>
          <p:cNvSpPr/>
          <p:nvPr/>
        </p:nvSpPr>
        <p:spPr>
          <a:xfrm>
            <a:off x="1019175" y="1826303"/>
            <a:ext cx="2819400" cy="120332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7" name="Rectangle: Rounded Corners 6">
            <a:extLst>
              <a:ext uri="{FF2B5EF4-FFF2-40B4-BE49-F238E27FC236}">
                <a16:creationId xmlns:a16="http://schemas.microsoft.com/office/drawing/2014/main" id="{5274C977-7680-A30A-6376-9F3EC1FA090A}"/>
              </a:ext>
            </a:extLst>
          </p:cNvPr>
          <p:cNvSpPr/>
          <p:nvPr/>
        </p:nvSpPr>
        <p:spPr>
          <a:xfrm>
            <a:off x="4686300" y="1823524"/>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Performance</a:t>
            </a:r>
          </a:p>
        </p:txBody>
      </p:sp>
      <p:sp>
        <p:nvSpPr>
          <p:cNvPr id="8" name="Rectangle: Rounded Corners 7">
            <a:extLst>
              <a:ext uri="{FF2B5EF4-FFF2-40B4-BE49-F238E27FC236}">
                <a16:creationId xmlns:a16="http://schemas.microsoft.com/office/drawing/2014/main" id="{E7698913-BD1D-405D-E20A-AAE729C490D7}"/>
              </a:ext>
            </a:extLst>
          </p:cNvPr>
          <p:cNvSpPr/>
          <p:nvPr/>
        </p:nvSpPr>
        <p:spPr>
          <a:xfrm>
            <a:off x="835342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Security</a:t>
            </a:r>
          </a:p>
        </p:txBody>
      </p:sp>
      <p:sp>
        <p:nvSpPr>
          <p:cNvPr id="9" name="Rectangle: Rounded Corners 8">
            <a:extLst>
              <a:ext uri="{FF2B5EF4-FFF2-40B4-BE49-F238E27FC236}">
                <a16:creationId xmlns:a16="http://schemas.microsoft.com/office/drawing/2014/main" id="{17BECAEB-9B24-A9A5-7914-B20ADA705340}"/>
              </a:ext>
            </a:extLst>
          </p:cNvPr>
          <p:cNvSpPr/>
          <p:nvPr/>
        </p:nvSpPr>
        <p:spPr>
          <a:xfrm>
            <a:off x="2428875"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Fault Tolerance</a:t>
            </a:r>
          </a:p>
        </p:txBody>
      </p:sp>
      <p:sp>
        <p:nvSpPr>
          <p:cNvPr id="10" name="Rectangle: Rounded Corners 9">
            <a:extLst>
              <a:ext uri="{FF2B5EF4-FFF2-40B4-BE49-F238E27FC236}">
                <a16:creationId xmlns:a16="http://schemas.microsoft.com/office/drawing/2014/main" id="{8D8E02BF-643E-CCB9-0969-50B68E79E410}"/>
              </a:ext>
            </a:extLst>
          </p:cNvPr>
          <p:cNvSpPr/>
          <p:nvPr/>
        </p:nvSpPr>
        <p:spPr>
          <a:xfrm>
            <a:off x="6097587"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Flexibility &amp; Adaptability</a:t>
            </a:r>
          </a:p>
        </p:txBody>
      </p:sp>
    </p:spTree>
    <p:extLst>
      <p:ext uri="{BB962C8B-B14F-4D97-AF65-F5344CB8AC3E}">
        <p14:creationId xmlns:p14="http://schemas.microsoft.com/office/powerpoint/2010/main" val="4042834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7C689-13E0-BAAF-31FA-9AB55EA3C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51A2E-8D56-56D5-4B41-1CE912633E21}"/>
              </a:ext>
            </a:extLst>
          </p:cNvPr>
          <p:cNvSpPr>
            <a:spLocks noGrp="1"/>
          </p:cNvSpPr>
          <p:nvPr>
            <p:ph type="title"/>
          </p:nvPr>
        </p:nvSpPr>
        <p:spPr/>
        <p:txBody>
          <a:bodyPr/>
          <a:lstStyle/>
          <a:p>
            <a:r>
              <a:rPr lang="en-US" dirty="0"/>
              <a:t>Design Considerations Summary</a:t>
            </a:r>
          </a:p>
        </p:txBody>
      </p:sp>
      <p:sp>
        <p:nvSpPr>
          <p:cNvPr id="6" name="Rectangle: Rounded Corners 5">
            <a:extLst>
              <a:ext uri="{FF2B5EF4-FFF2-40B4-BE49-F238E27FC236}">
                <a16:creationId xmlns:a16="http://schemas.microsoft.com/office/drawing/2014/main" id="{469EFDEC-203E-43BA-57C8-D5B6A8D525C8}"/>
              </a:ext>
            </a:extLst>
          </p:cNvPr>
          <p:cNvSpPr/>
          <p:nvPr/>
        </p:nvSpPr>
        <p:spPr>
          <a:xfrm>
            <a:off x="101917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7" name="Rectangle: Rounded Corners 6">
            <a:extLst>
              <a:ext uri="{FF2B5EF4-FFF2-40B4-BE49-F238E27FC236}">
                <a16:creationId xmlns:a16="http://schemas.microsoft.com/office/drawing/2014/main" id="{4D4337A8-33EB-8950-F749-FAB3DF3760BA}"/>
              </a:ext>
            </a:extLst>
          </p:cNvPr>
          <p:cNvSpPr/>
          <p:nvPr/>
        </p:nvSpPr>
        <p:spPr>
          <a:xfrm>
            <a:off x="4686300" y="1823524"/>
            <a:ext cx="2819400" cy="120332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Performance</a:t>
            </a:r>
          </a:p>
        </p:txBody>
      </p:sp>
      <p:sp>
        <p:nvSpPr>
          <p:cNvPr id="8" name="Rectangle: Rounded Corners 7">
            <a:extLst>
              <a:ext uri="{FF2B5EF4-FFF2-40B4-BE49-F238E27FC236}">
                <a16:creationId xmlns:a16="http://schemas.microsoft.com/office/drawing/2014/main" id="{4EC0E1E3-80DF-7806-7CE1-55A729A96B40}"/>
              </a:ext>
            </a:extLst>
          </p:cNvPr>
          <p:cNvSpPr/>
          <p:nvPr/>
        </p:nvSpPr>
        <p:spPr>
          <a:xfrm>
            <a:off x="835342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Security</a:t>
            </a:r>
          </a:p>
        </p:txBody>
      </p:sp>
      <p:sp>
        <p:nvSpPr>
          <p:cNvPr id="9" name="Rectangle: Rounded Corners 8">
            <a:extLst>
              <a:ext uri="{FF2B5EF4-FFF2-40B4-BE49-F238E27FC236}">
                <a16:creationId xmlns:a16="http://schemas.microsoft.com/office/drawing/2014/main" id="{A15FABB7-6469-AE60-D3C3-108AF94F56BD}"/>
              </a:ext>
            </a:extLst>
          </p:cNvPr>
          <p:cNvSpPr/>
          <p:nvPr/>
        </p:nvSpPr>
        <p:spPr>
          <a:xfrm>
            <a:off x="2428875"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Fault Tolerance</a:t>
            </a:r>
          </a:p>
        </p:txBody>
      </p:sp>
      <p:sp>
        <p:nvSpPr>
          <p:cNvPr id="10" name="Rectangle: Rounded Corners 9">
            <a:extLst>
              <a:ext uri="{FF2B5EF4-FFF2-40B4-BE49-F238E27FC236}">
                <a16:creationId xmlns:a16="http://schemas.microsoft.com/office/drawing/2014/main" id="{3A839EF9-9332-9C7C-292D-203D37DFA7D9}"/>
              </a:ext>
            </a:extLst>
          </p:cNvPr>
          <p:cNvSpPr/>
          <p:nvPr/>
        </p:nvSpPr>
        <p:spPr>
          <a:xfrm>
            <a:off x="6097587"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Flexibility &amp; Adaptability</a:t>
            </a:r>
          </a:p>
        </p:txBody>
      </p:sp>
    </p:spTree>
    <p:extLst>
      <p:ext uri="{BB962C8B-B14F-4D97-AF65-F5344CB8AC3E}">
        <p14:creationId xmlns:p14="http://schemas.microsoft.com/office/powerpoint/2010/main" val="2430166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52AFA-5505-2EF1-D2FB-05154279B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F63C8-3AEF-8519-5FE6-B57EBAB4238D}"/>
              </a:ext>
            </a:extLst>
          </p:cNvPr>
          <p:cNvSpPr>
            <a:spLocks noGrp="1"/>
          </p:cNvSpPr>
          <p:nvPr>
            <p:ph type="title"/>
          </p:nvPr>
        </p:nvSpPr>
        <p:spPr/>
        <p:txBody>
          <a:bodyPr/>
          <a:lstStyle/>
          <a:p>
            <a:r>
              <a:rPr lang="en-US" dirty="0"/>
              <a:t>Design Considerations Summary</a:t>
            </a:r>
          </a:p>
        </p:txBody>
      </p:sp>
      <p:sp>
        <p:nvSpPr>
          <p:cNvPr id="6" name="Rectangle: Rounded Corners 5">
            <a:extLst>
              <a:ext uri="{FF2B5EF4-FFF2-40B4-BE49-F238E27FC236}">
                <a16:creationId xmlns:a16="http://schemas.microsoft.com/office/drawing/2014/main" id="{6BFE46B0-CEF2-207A-5DDE-DDC589689CD5}"/>
              </a:ext>
            </a:extLst>
          </p:cNvPr>
          <p:cNvSpPr/>
          <p:nvPr/>
        </p:nvSpPr>
        <p:spPr>
          <a:xfrm>
            <a:off x="101917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7" name="Rectangle: Rounded Corners 6">
            <a:extLst>
              <a:ext uri="{FF2B5EF4-FFF2-40B4-BE49-F238E27FC236}">
                <a16:creationId xmlns:a16="http://schemas.microsoft.com/office/drawing/2014/main" id="{8FB1959E-58FC-8807-A9A4-6DFB560E57B3}"/>
              </a:ext>
            </a:extLst>
          </p:cNvPr>
          <p:cNvSpPr/>
          <p:nvPr/>
        </p:nvSpPr>
        <p:spPr>
          <a:xfrm>
            <a:off x="4686300" y="1823524"/>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Performance</a:t>
            </a:r>
          </a:p>
        </p:txBody>
      </p:sp>
      <p:sp>
        <p:nvSpPr>
          <p:cNvPr id="8" name="Rectangle: Rounded Corners 7">
            <a:extLst>
              <a:ext uri="{FF2B5EF4-FFF2-40B4-BE49-F238E27FC236}">
                <a16:creationId xmlns:a16="http://schemas.microsoft.com/office/drawing/2014/main" id="{25401AD0-9C4E-EB00-BD57-2C6DE82EC5F8}"/>
              </a:ext>
            </a:extLst>
          </p:cNvPr>
          <p:cNvSpPr/>
          <p:nvPr/>
        </p:nvSpPr>
        <p:spPr>
          <a:xfrm>
            <a:off x="8353425" y="1826303"/>
            <a:ext cx="2819400" cy="120332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Security</a:t>
            </a:r>
          </a:p>
        </p:txBody>
      </p:sp>
      <p:sp>
        <p:nvSpPr>
          <p:cNvPr id="9" name="Rectangle: Rounded Corners 8">
            <a:extLst>
              <a:ext uri="{FF2B5EF4-FFF2-40B4-BE49-F238E27FC236}">
                <a16:creationId xmlns:a16="http://schemas.microsoft.com/office/drawing/2014/main" id="{14F244F6-A6D3-D2BE-D95E-67119700A205}"/>
              </a:ext>
            </a:extLst>
          </p:cNvPr>
          <p:cNvSpPr/>
          <p:nvPr/>
        </p:nvSpPr>
        <p:spPr>
          <a:xfrm>
            <a:off x="2428875"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Fault Tolerance</a:t>
            </a:r>
          </a:p>
        </p:txBody>
      </p:sp>
      <p:sp>
        <p:nvSpPr>
          <p:cNvPr id="10" name="Rectangle: Rounded Corners 9">
            <a:extLst>
              <a:ext uri="{FF2B5EF4-FFF2-40B4-BE49-F238E27FC236}">
                <a16:creationId xmlns:a16="http://schemas.microsoft.com/office/drawing/2014/main" id="{04E9B77E-4586-E32D-77BE-C0793D121297}"/>
              </a:ext>
            </a:extLst>
          </p:cNvPr>
          <p:cNvSpPr/>
          <p:nvPr/>
        </p:nvSpPr>
        <p:spPr>
          <a:xfrm>
            <a:off x="6097587"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Flexibility &amp; Adaptability</a:t>
            </a:r>
          </a:p>
        </p:txBody>
      </p:sp>
    </p:spTree>
    <p:extLst>
      <p:ext uri="{BB962C8B-B14F-4D97-AF65-F5344CB8AC3E}">
        <p14:creationId xmlns:p14="http://schemas.microsoft.com/office/powerpoint/2010/main" val="3479411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473D3-09CF-6B26-D449-B623D69D2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615DE-E73B-C0C3-3423-56BCC4B61DDD}"/>
              </a:ext>
            </a:extLst>
          </p:cNvPr>
          <p:cNvSpPr>
            <a:spLocks noGrp="1"/>
          </p:cNvSpPr>
          <p:nvPr>
            <p:ph type="title"/>
          </p:nvPr>
        </p:nvSpPr>
        <p:spPr/>
        <p:txBody>
          <a:bodyPr/>
          <a:lstStyle/>
          <a:p>
            <a:r>
              <a:rPr lang="en-US" dirty="0"/>
              <a:t>Design Considerations Summary</a:t>
            </a:r>
          </a:p>
        </p:txBody>
      </p:sp>
      <p:sp>
        <p:nvSpPr>
          <p:cNvPr id="6" name="Rectangle: Rounded Corners 5">
            <a:extLst>
              <a:ext uri="{FF2B5EF4-FFF2-40B4-BE49-F238E27FC236}">
                <a16:creationId xmlns:a16="http://schemas.microsoft.com/office/drawing/2014/main" id="{EBDFA8CA-22AA-CF5B-A232-84F1E7F4252C}"/>
              </a:ext>
            </a:extLst>
          </p:cNvPr>
          <p:cNvSpPr/>
          <p:nvPr/>
        </p:nvSpPr>
        <p:spPr>
          <a:xfrm>
            <a:off x="101917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7" name="Rectangle: Rounded Corners 6">
            <a:extLst>
              <a:ext uri="{FF2B5EF4-FFF2-40B4-BE49-F238E27FC236}">
                <a16:creationId xmlns:a16="http://schemas.microsoft.com/office/drawing/2014/main" id="{2918235F-9DEC-C7D6-6828-41319B0B27B6}"/>
              </a:ext>
            </a:extLst>
          </p:cNvPr>
          <p:cNvSpPr/>
          <p:nvPr/>
        </p:nvSpPr>
        <p:spPr>
          <a:xfrm>
            <a:off x="4686300" y="1823524"/>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Performance</a:t>
            </a:r>
          </a:p>
        </p:txBody>
      </p:sp>
      <p:sp>
        <p:nvSpPr>
          <p:cNvPr id="8" name="Rectangle: Rounded Corners 7">
            <a:extLst>
              <a:ext uri="{FF2B5EF4-FFF2-40B4-BE49-F238E27FC236}">
                <a16:creationId xmlns:a16="http://schemas.microsoft.com/office/drawing/2014/main" id="{0B966DB9-C94F-9B09-1F87-6CDC5E1B3ECB}"/>
              </a:ext>
            </a:extLst>
          </p:cNvPr>
          <p:cNvSpPr/>
          <p:nvPr/>
        </p:nvSpPr>
        <p:spPr>
          <a:xfrm>
            <a:off x="835342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Security</a:t>
            </a:r>
          </a:p>
        </p:txBody>
      </p:sp>
      <p:sp>
        <p:nvSpPr>
          <p:cNvPr id="9" name="Rectangle: Rounded Corners 8">
            <a:extLst>
              <a:ext uri="{FF2B5EF4-FFF2-40B4-BE49-F238E27FC236}">
                <a16:creationId xmlns:a16="http://schemas.microsoft.com/office/drawing/2014/main" id="{29E527B9-1B6C-7AD2-66CE-F7E11A23EEAF}"/>
              </a:ext>
            </a:extLst>
          </p:cNvPr>
          <p:cNvSpPr/>
          <p:nvPr/>
        </p:nvSpPr>
        <p:spPr>
          <a:xfrm>
            <a:off x="2428875" y="3448727"/>
            <a:ext cx="2819400" cy="120332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Fault Tolerance</a:t>
            </a:r>
          </a:p>
        </p:txBody>
      </p:sp>
      <p:sp>
        <p:nvSpPr>
          <p:cNvPr id="10" name="Rectangle: Rounded Corners 9">
            <a:extLst>
              <a:ext uri="{FF2B5EF4-FFF2-40B4-BE49-F238E27FC236}">
                <a16:creationId xmlns:a16="http://schemas.microsoft.com/office/drawing/2014/main" id="{824A5DEF-EB25-D7F5-A6DE-0BDEBE883033}"/>
              </a:ext>
            </a:extLst>
          </p:cNvPr>
          <p:cNvSpPr/>
          <p:nvPr/>
        </p:nvSpPr>
        <p:spPr>
          <a:xfrm>
            <a:off x="6097587"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Flexibility &amp; Adaptability</a:t>
            </a:r>
          </a:p>
        </p:txBody>
      </p:sp>
    </p:spTree>
    <p:extLst>
      <p:ext uri="{BB962C8B-B14F-4D97-AF65-F5344CB8AC3E}">
        <p14:creationId xmlns:p14="http://schemas.microsoft.com/office/powerpoint/2010/main" val="274500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long hallway with orange doors&#10;&#10;AI-generated content may be incorrect.">
            <a:extLst>
              <a:ext uri="{FF2B5EF4-FFF2-40B4-BE49-F238E27FC236}">
                <a16:creationId xmlns:a16="http://schemas.microsoft.com/office/drawing/2014/main" id="{8C35E7E1-6323-0058-7759-469B5A8CD837}"/>
              </a:ext>
            </a:extLst>
          </p:cNvPr>
          <p:cNvPicPr>
            <a:picLocks noGrp="1" noChangeAspect="1"/>
          </p:cNvPicPr>
          <p:nvPr>
            <p:ph idx="1"/>
          </p:nvPr>
        </p:nvPicPr>
        <p:blipFill>
          <a:blip r:embed="rId3"/>
          <a:srcRect t="17927" r="2" b="2990"/>
          <a:stretch>
            <a:fillRect/>
          </a:stretch>
        </p:blipFill>
        <p:spPr>
          <a:xfrm>
            <a:off x="546100" y="1825625"/>
            <a:ext cx="11099800" cy="4389120"/>
          </a:xfrm>
          <a:noFill/>
        </p:spPr>
      </p:pic>
      <p:sp>
        <p:nvSpPr>
          <p:cNvPr id="3" name="Title 2">
            <a:extLst>
              <a:ext uri="{FF2B5EF4-FFF2-40B4-BE49-F238E27FC236}">
                <a16:creationId xmlns:a16="http://schemas.microsoft.com/office/drawing/2014/main" id="{BAC746A7-7355-FF57-94DC-CECE2EAB0643}"/>
              </a:ext>
            </a:extLst>
          </p:cNvPr>
          <p:cNvSpPr>
            <a:spLocks noGrp="1"/>
          </p:cNvSpPr>
          <p:nvPr>
            <p:ph type="title"/>
          </p:nvPr>
        </p:nvSpPr>
        <p:spPr>
          <a:xfrm>
            <a:off x="546100" y="457200"/>
            <a:ext cx="11099800" cy="1097280"/>
          </a:xfrm>
        </p:spPr>
        <p:txBody>
          <a:bodyPr anchor="ctr">
            <a:normAutofit/>
          </a:bodyPr>
          <a:lstStyle/>
          <a:p>
            <a:r>
              <a:rPr lang="en-US" dirty="0"/>
              <a:t>Load Balancing Techniques</a:t>
            </a:r>
          </a:p>
        </p:txBody>
      </p:sp>
    </p:spTree>
    <p:extLst>
      <p:ext uri="{BB962C8B-B14F-4D97-AF65-F5344CB8AC3E}">
        <p14:creationId xmlns:p14="http://schemas.microsoft.com/office/powerpoint/2010/main" val="3579902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07F41-5D23-DEC3-CB6F-1E8F167294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6AA83-6A2B-6F60-8B96-B1109F7F2934}"/>
              </a:ext>
            </a:extLst>
          </p:cNvPr>
          <p:cNvSpPr>
            <a:spLocks noGrp="1"/>
          </p:cNvSpPr>
          <p:nvPr>
            <p:ph type="title"/>
          </p:nvPr>
        </p:nvSpPr>
        <p:spPr/>
        <p:txBody>
          <a:bodyPr/>
          <a:lstStyle/>
          <a:p>
            <a:r>
              <a:rPr lang="en-US" dirty="0"/>
              <a:t>Design Considerations Summary</a:t>
            </a:r>
          </a:p>
        </p:txBody>
      </p:sp>
      <p:sp>
        <p:nvSpPr>
          <p:cNvPr id="6" name="Rectangle: Rounded Corners 5">
            <a:extLst>
              <a:ext uri="{FF2B5EF4-FFF2-40B4-BE49-F238E27FC236}">
                <a16:creationId xmlns:a16="http://schemas.microsoft.com/office/drawing/2014/main" id="{A91282C4-BF93-4683-7745-B26B2E64CBEB}"/>
              </a:ext>
            </a:extLst>
          </p:cNvPr>
          <p:cNvSpPr/>
          <p:nvPr/>
        </p:nvSpPr>
        <p:spPr>
          <a:xfrm>
            <a:off x="101917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7" name="Rectangle: Rounded Corners 6">
            <a:extLst>
              <a:ext uri="{FF2B5EF4-FFF2-40B4-BE49-F238E27FC236}">
                <a16:creationId xmlns:a16="http://schemas.microsoft.com/office/drawing/2014/main" id="{81A090C3-E837-45F7-65DA-4911C8749A80}"/>
              </a:ext>
            </a:extLst>
          </p:cNvPr>
          <p:cNvSpPr/>
          <p:nvPr/>
        </p:nvSpPr>
        <p:spPr>
          <a:xfrm>
            <a:off x="4686300" y="1823524"/>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Performance</a:t>
            </a:r>
          </a:p>
        </p:txBody>
      </p:sp>
      <p:sp>
        <p:nvSpPr>
          <p:cNvPr id="8" name="Rectangle: Rounded Corners 7">
            <a:extLst>
              <a:ext uri="{FF2B5EF4-FFF2-40B4-BE49-F238E27FC236}">
                <a16:creationId xmlns:a16="http://schemas.microsoft.com/office/drawing/2014/main" id="{0A5E250D-90B6-0545-632B-12DF9A4356FC}"/>
              </a:ext>
            </a:extLst>
          </p:cNvPr>
          <p:cNvSpPr/>
          <p:nvPr/>
        </p:nvSpPr>
        <p:spPr>
          <a:xfrm>
            <a:off x="8353425" y="1826303"/>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Security</a:t>
            </a:r>
          </a:p>
        </p:txBody>
      </p:sp>
      <p:sp>
        <p:nvSpPr>
          <p:cNvPr id="9" name="Rectangle: Rounded Corners 8">
            <a:extLst>
              <a:ext uri="{FF2B5EF4-FFF2-40B4-BE49-F238E27FC236}">
                <a16:creationId xmlns:a16="http://schemas.microsoft.com/office/drawing/2014/main" id="{65849F23-9BF7-217D-EC9C-4591EA0BD1B5}"/>
              </a:ext>
            </a:extLst>
          </p:cNvPr>
          <p:cNvSpPr/>
          <p:nvPr/>
        </p:nvSpPr>
        <p:spPr>
          <a:xfrm>
            <a:off x="2428875" y="3448727"/>
            <a:ext cx="2819400" cy="120332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Fault Tolerance</a:t>
            </a:r>
          </a:p>
        </p:txBody>
      </p:sp>
      <p:sp>
        <p:nvSpPr>
          <p:cNvPr id="10" name="Rectangle: Rounded Corners 9">
            <a:extLst>
              <a:ext uri="{FF2B5EF4-FFF2-40B4-BE49-F238E27FC236}">
                <a16:creationId xmlns:a16="http://schemas.microsoft.com/office/drawing/2014/main" id="{9A28D35A-7915-2A24-CEC6-DCE9091E29C2}"/>
              </a:ext>
            </a:extLst>
          </p:cNvPr>
          <p:cNvSpPr/>
          <p:nvPr/>
        </p:nvSpPr>
        <p:spPr>
          <a:xfrm>
            <a:off x="6097587" y="3448727"/>
            <a:ext cx="2819400" cy="120332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Flexibility &amp; Adaptability</a:t>
            </a:r>
          </a:p>
        </p:txBody>
      </p:sp>
    </p:spTree>
    <p:extLst>
      <p:ext uri="{BB962C8B-B14F-4D97-AF65-F5344CB8AC3E}">
        <p14:creationId xmlns:p14="http://schemas.microsoft.com/office/powerpoint/2010/main" val="847201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B239F-A26C-C135-182B-B481572318E9}"/>
              </a:ext>
            </a:extLst>
          </p:cNvPr>
          <p:cNvSpPr>
            <a:spLocks noGrp="1"/>
          </p:cNvSpPr>
          <p:nvPr>
            <p:ph type="title"/>
          </p:nvPr>
        </p:nvSpPr>
        <p:spPr/>
        <p:txBody>
          <a:bodyPr/>
          <a:lstStyle/>
          <a:p>
            <a:r>
              <a:rPr lang="en-US" dirty="0"/>
              <a:t>Design Considerations Conclusion</a:t>
            </a:r>
          </a:p>
        </p:txBody>
      </p:sp>
      <p:sp>
        <p:nvSpPr>
          <p:cNvPr id="3" name="Rectangle: Rounded Corners 2">
            <a:extLst>
              <a:ext uri="{FF2B5EF4-FFF2-40B4-BE49-F238E27FC236}">
                <a16:creationId xmlns:a16="http://schemas.microsoft.com/office/drawing/2014/main" id="{F0A3E855-6F53-E353-D211-39E7E1170CB2}"/>
              </a:ext>
            </a:extLst>
          </p:cNvPr>
          <p:cNvSpPr/>
          <p:nvPr/>
        </p:nvSpPr>
        <p:spPr>
          <a:xfrm>
            <a:off x="3367088" y="1554480"/>
            <a:ext cx="5456237" cy="178244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solidFill>
              </a:rPr>
              <a:t>Building Robust Messaging Systems</a:t>
            </a:r>
          </a:p>
        </p:txBody>
      </p:sp>
      <p:sp>
        <p:nvSpPr>
          <p:cNvPr id="4" name="Rectangle: Rounded Corners 3">
            <a:extLst>
              <a:ext uri="{FF2B5EF4-FFF2-40B4-BE49-F238E27FC236}">
                <a16:creationId xmlns:a16="http://schemas.microsoft.com/office/drawing/2014/main" id="{99A0FB16-A287-C066-553D-718B268BAB2B}"/>
              </a:ext>
            </a:extLst>
          </p:cNvPr>
          <p:cNvSpPr/>
          <p:nvPr/>
        </p:nvSpPr>
        <p:spPr>
          <a:xfrm>
            <a:off x="3367087" y="3611721"/>
            <a:ext cx="5456237" cy="1782445"/>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2"/>
                </a:solidFill>
              </a:rPr>
              <a:t>Continuous Improvement</a:t>
            </a:r>
          </a:p>
        </p:txBody>
      </p:sp>
    </p:spTree>
    <p:extLst>
      <p:ext uri="{BB962C8B-B14F-4D97-AF65-F5344CB8AC3E}">
        <p14:creationId xmlns:p14="http://schemas.microsoft.com/office/powerpoint/2010/main" val="3712012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long hallway with orange doors&#10;&#10;AI-generated content may be incorrect.">
            <a:extLst>
              <a:ext uri="{FF2B5EF4-FFF2-40B4-BE49-F238E27FC236}">
                <a16:creationId xmlns:a16="http://schemas.microsoft.com/office/drawing/2014/main" id="{E7CDD4CB-D304-F3C8-94A3-421D3C386F02}"/>
              </a:ext>
            </a:extLst>
          </p:cNvPr>
          <p:cNvPicPr>
            <a:picLocks noGrp="1" noChangeAspect="1"/>
          </p:cNvPicPr>
          <p:nvPr>
            <p:ph sz="half" idx="1"/>
          </p:nvPr>
        </p:nvPicPr>
        <p:blipFill>
          <a:blip r:embed="rId3"/>
          <a:stretch>
            <a:fillRect/>
          </a:stretch>
        </p:blipFill>
        <p:spPr>
          <a:xfrm>
            <a:off x="549275" y="2655888"/>
            <a:ext cx="5457825" cy="2728912"/>
          </a:xfrm>
        </p:spPr>
      </p:pic>
      <p:sp>
        <p:nvSpPr>
          <p:cNvPr id="4" name="Title 3">
            <a:extLst>
              <a:ext uri="{FF2B5EF4-FFF2-40B4-BE49-F238E27FC236}">
                <a16:creationId xmlns:a16="http://schemas.microsoft.com/office/drawing/2014/main" id="{053CA884-BE6E-84F3-DEC8-9F4C3C9F3044}"/>
              </a:ext>
            </a:extLst>
          </p:cNvPr>
          <p:cNvSpPr>
            <a:spLocks noGrp="1"/>
          </p:cNvSpPr>
          <p:nvPr>
            <p:ph type="title"/>
          </p:nvPr>
        </p:nvSpPr>
        <p:spPr/>
        <p:txBody>
          <a:bodyPr/>
          <a:lstStyle/>
          <a:p>
            <a:r>
              <a:rPr lang="en-US" dirty="0"/>
              <a:t>Load Balancing Techniques</a:t>
            </a:r>
          </a:p>
        </p:txBody>
      </p:sp>
      <p:sp>
        <p:nvSpPr>
          <p:cNvPr id="7" name="Rectangle: Rounded Corners 6">
            <a:extLst>
              <a:ext uri="{FF2B5EF4-FFF2-40B4-BE49-F238E27FC236}">
                <a16:creationId xmlns:a16="http://schemas.microsoft.com/office/drawing/2014/main" id="{C3E965E4-5E01-ED91-E0FB-84D6FBD86A79}"/>
              </a:ext>
            </a:extLst>
          </p:cNvPr>
          <p:cNvSpPr/>
          <p:nvPr/>
        </p:nvSpPr>
        <p:spPr>
          <a:xfrm>
            <a:off x="6966284" y="20749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Round Robin</a:t>
            </a:r>
          </a:p>
        </p:txBody>
      </p:sp>
      <p:sp>
        <p:nvSpPr>
          <p:cNvPr id="8" name="Rectangle: Rounded Corners 7">
            <a:extLst>
              <a:ext uri="{FF2B5EF4-FFF2-40B4-BE49-F238E27FC236}">
                <a16:creationId xmlns:a16="http://schemas.microsoft.com/office/drawing/2014/main" id="{C71F2DD1-0716-D5B3-E281-37DD7EEDE75E}"/>
              </a:ext>
            </a:extLst>
          </p:cNvPr>
          <p:cNvSpPr/>
          <p:nvPr/>
        </p:nvSpPr>
        <p:spPr>
          <a:xfrm>
            <a:off x="6966284" y="313222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Optimization</a:t>
            </a:r>
          </a:p>
        </p:txBody>
      </p:sp>
      <p:sp>
        <p:nvSpPr>
          <p:cNvPr id="9" name="Rectangle: Rounded Corners 8">
            <a:extLst>
              <a:ext uri="{FF2B5EF4-FFF2-40B4-BE49-F238E27FC236}">
                <a16:creationId xmlns:a16="http://schemas.microsoft.com/office/drawing/2014/main" id="{9239FCE2-C6E6-CEE8-39D8-21C08C48D1A9}"/>
              </a:ext>
            </a:extLst>
          </p:cNvPr>
          <p:cNvSpPr/>
          <p:nvPr/>
        </p:nvSpPr>
        <p:spPr>
          <a:xfrm>
            <a:off x="6966284" y="418949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Least Connections</a:t>
            </a:r>
          </a:p>
        </p:txBody>
      </p:sp>
      <p:sp>
        <p:nvSpPr>
          <p:cNvPr id="10" name="Rectangle: Rounded Corners 9">
            <a:extLst>
              <a:ext uri="{FF2B5EF4-FFF2-40B4-BE49-F238E27FC236}">
                <a16:creationId xmlns:a16="http://schemas.microsoft.com/office/drawing/2014/main" id="{EE8427FE-A107-B147-F9C8-2692EED211EA}"/>
              </a:ext>
            </a:extLst>
          </p:cNvPr>
          <p:cNvSpPr/>
          <p:nvPr/>
        </p:nvSpPr>
        <p:spPr>
          <a:xfrm>
            <a:off x="6966284" y="524677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Content-Based Routing</a:t>
            </a:r>
          </a:p>
        </p:txBody>
      </p:sp>
    </p:spTree>
    <p:extLst>
      <p:ext uri="{BB962C8B-B14F-4D97-AF65-F5344CB8AC3E}">
        <p14:creationId xmlns:p14="http://schemas.microsoft.com/office/powerpoint/2010/main" val="245927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le of peanuts on a table&#10;&#10;AI-generated content may be incorrect.">
            <a:extLst>
              <a:ext uri="{FF2B5EF4-FFF2-40B4-BE49-F238E27FC236}">
                <a16:creationId xmlns:a16="http://schemas.microsoft.com/office/drawing/2014/main" id="{7619A66D-E4F2-9025-C80F-C2B023D45839}"/>
              </a:ext>
            </a:extLst>
          </p:cNvPr>
          <p:cNvPicPr>
            <a:picLocks noGrp="1" noChangeAspect="1"/>
          </p:cNvPicPr>
          <p:nvPr>
            <p:ph idx="1"/>
          </p:nvPr>
        </p:nvPicPr>
        <p:blipFill>
          <a:blip r:embed="rId3"/>
          <a:srcRect l="228" r="15054" b="1"/>
          <a:stretch>
            <a:fillRect/>
          </a:stretch>
        </p:blipFill>
        <p:spPr>
          <a:xfrm>
            <a:off x="546100" y="1825625"/>
            <a:ext cx="11099800" cy="4389120"/>
          </a:xfrm>
          <a:noFill/>
        </p:spPr>
      </p:pic>
      <p:sp>
        <p:nvSpPr>
          <p:cNvPr id="3" name="Title 2">
            <a:extLst>
              <a:ext uri="{FF2B5EF4-FFF2-40B4-BE49-F238E27FC236}">
                <a16:creationId xmlns:a16="http://schemas.microsoft.com/office/drawing/2014/main" id="{00726274-81F1-7C72-6EBC-77F089E2BAB1}"/>
              </a:ext>
            </a:extLst>
          </p:cNvPr>
          <p:cNvSpPr>
            <a:spLocks noGrp="1"/>
          </p:cNvSpPr>
          <p:nvPr>
            <p:ph type="title"/>
          </p:nvPr>
        </p:nvSpPr>
        <p:spPr>
          <a:xfrm>
            <a:off x="546100" y="457200"/>
            <a:ext cx="11099800" cy="1097280"/>
          </a:xfrm>
        </p:spPr>
        <p:txBody>
          <a:bodyPr anchor="ctr">
            <a:normAutofit/>
          </a:bodyPr>
          <a:lstStyle/>
          <a:p>
            <a:r>
              <a:rPr lang="en-US" sz="3400"/>
              <a:t>Strategies for Handling High-Throughput and Large Volumes of Messages</a:t>
            </a:r>
          </a:p>
        </p:txBody>
      </p:sp>
    </p:spTree>
    <p:extLst>
      <p:ext uri="{BB962C8B-B14F-4D97-AF65-F5344CB8AC3E}">
        <p14:creationId xmlns:p14="http://schemas.microsoft.com/office/powerpoint/2010/main" val="400914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le of peanuts on a table&#10;&#10;AI-generated content may be incorrect.">
            <a:extLst>
              <a:ext uri="{FF2B5EF4-FFF2-40B4-BE49-F238E27FC236}">
                <a16:creationId xmlns:a16="http://schemas.microsoft.com/office/drawing/2014/main" id="{F4F18C16-8005-43EF-6625-FF9A09D5C99E}"/>
              </a:ext>
            </a:extLst>
          </p:cNvPr>
          <p:cNvPicPr>
            <a:picLocks noGrp="1" noChangeAspect="1"/>
          </p:cNvPicPr>
          <p:nvPr>
            <p:ph sz="half" idx="1"/>
          </p:nvPr>
        </p:nvPicPr>
        <p:blipFill>
          <a:blip r:embed="rId3"/>
          <a:srcRect l="21754" r="36580" b="1"/>
          <a:stretch>
            <a:fillRect/>
          </a:stretch>
        </p:blipFill>
        <p:spPr>
          <a:xfrm>
            <a:off x="548640" y="1825625"/>
            <a:ext cx="5458968" cy="4389120"/>
          </a:xfrm>
          <a:noFill/>
        </p:spPr>
      </p:pic>
      <p:sp>
        <p:nvSpPr>
          <p:cNvPr id="4" name="Title 3">
            <a:extLst>
              <a:ext uri="{FF2B5EF4-FFF2-40B4-BE49-F238E27FC236}">
                <a16:creationId xmlns:a16="http://schemas.microsoft.com/office/drawing/2014/main" id="{0915B611-535B-2C47-4E8C-D7B298C0D834}"/>
              </a:ext>
            </a:extLst>
          </p:cNvPr>
          <p:cNvSpPr>
            <a:spLocks noGrp="1"/>
          </p:cNvSpPr>
          <p:nvPr>
            <p:ph type="title"/>
          </p:nvPr>
        </p:nvSpPr>
        <p:spPr>
          <a:xfrm>
            <a:off x="546100" y="457200"/>
            <a:ext cx="11099800" cy="1097280"/>
          </a:xfrm>
        </p:spPr>
        <p:txBody>
          <a:bodyPr anchor="ctr">
            <a:normAutofit/>
          </a:bodyPr>
          <a:lstStyle/>
          <a:p>
            <a:r>
              <a:rPr lang="en-US" sz="3400"/>
              <a:t>Strategies for Handling High-Throughput and Large Volumes of Messages</a:t>
            </a:r>
          </a:p>
        </p:txBody>
      </p:sp>
      <p:sp>
        <p:nvSpPr>
          <p:cNvPr id="7" name="Rectangle: Rounded Corners 6">
            <a:extLst>
              <a:ext uri="{FF2B5EF4-FFF2-40B4-BE49-F238E27FC236}">
                <a16:creationId xmlns:a16="http://schemas.microsoft.com/office/drawing/2014/main" id="{828E6C13-D41F-D6FC-40CF-A2EA3C186FC7}"/>
              </a:ext>
            </a:extLst>
          </p:cNvPr>
          <p:cNvSpPr/>
          <p:nvPr/>
        </p:nvSpPr>
        <p:spPr>
          <a:xfrm>
            <a:off x="6966284" y="20749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Batch Processing</a:t>
            </a:r>
          </a:p>
        </p:txBody>
      </p:sp>
      <p:sp>
        <p:nvSpPr>
          <p:cNvPr id="8" name="Rectangle: Rounded Corners 7">
            <a:extLst>
              <a:ext uri="{FF2B5EF4-FFF2-40B4-BE49-F238E27FC236}">
                <a16:creationId xmlns:a16="http://schemas.microsoft.com/office/drawing/2014/main" id="{1402585C-7BA1-85EC-D112-121ACAF943C9}"/>
              </a:ext>
            </a:extLst>
          </p:cNvPr>
          <p:cNvSpPr/>
          <p:nvPr/>
        </p:nvSpPr>
        <p:spPr>
          <a:xfrm>
            <a:off x="6966284" y="313222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Partitioning</a:t>
            </a:r>
          </a:p>
        </p:txBody>
      </p:sp>
      <p:sp>
        <p:nvSpPr>
          <p:cNvPr id="9" name="Rectangle: Rounded Corners 8">
            <a:extLst>
              <a:ext uri="{FF2B5EF4-FFF2-40B4-BE49-F238E27FC236}">
                <a16:creationId xmlns:a16="http://schemas.microsoft.com/office/drawing/2014/main" id="{97E143E3-8FD8-7669-1861-58F3205E58C3}"/>
              </a:ext>
            </a:extLst>
          </p:cNvPr>
          <p:cNvSpPr/>
          <p:nvPr/>
        </p:nvSpPr>
        <p:spPr>
          <a:xfrm>
            <a:off x="6966284" y="418949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Asynchronous Processing</a:t>
            </a:r>
          </a:p>
        </p:txBody>
      </p:sp>
      <p:sp>
        <p:nvSpPr>
          <p:cNvPr id="10" name="Rectangle: Rounded Corners 9">
            <a:extLst>
              <a:ext uri="{FF2B5EF4-FFF2-40B4-BE49-F238E27FC236}">
                <a16:creationId xmlns:a16="http://schemas.microsoft.com/office/drawing/2014/main" id="{12BEFF97-C122-DF21-9D1D-2D484889C584}"/>
              </a:ext>
            </a:extLst>
          </p:cNvPr>
          <p:cNvSpPr/>
          <p:nvPr/>
        </p:nvSpPr>
        <p:spPr>
          <a:xfrm>
            <a:off x="6966284" y="5246771"/>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Auto-Scaling</a:t>
            </a:r>
          </a:p>
        </p:txBody>
      </p:sp>
    </p:spTree>
    <p:extLst>
      <p:ext uri="{BB962C8B-B14F-4D97-AF65-F5344CB8AC3E}">
        <p14:creationId xmlns:p14="http://schemas.microsoft.com/office/powerpoint/2010/main" val="18974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Messaging Patterns Theme">
  <a:themeElements>
    <a:clrScheme name="Messaging Patterns">
      <a:dk1>
        <a:srgbClr val="333333"/>
      </a:dk1>
      <a:lt1>
        <a:srgbClr val="FFFFFF"/>
      </a:lt1>
      <a:dk2>
        <a:srgbClr val="003366"/>
      </a:dk2>
      <a:lt2>
        <a:srgbClr val="F4F6F7"/>
      </a:lt2>
      <a:accent1>
        <a:srgbClr val="003366"/>
      </a:accent1>
      <a:accent2>
        <a:srgbClr val="008080"/>
      </a:accent2>
      <a:accent3>
        <a:srgbClr val="DD3377"/>
      </a:accent3>
      <a:accent4>
        <a:srgbClr val="FF6600"/>
      </a:accent4>
      <a:accent5>
        <a:srgbClr val="3399FF"/>
      </a:accent5>
      <a:accent6>
        <a:srgbClr val="666666"/>
      </a:accent6>
      <a:hlink>
        <a:srgbClr val="3399FF"/>
      </a:hlink>
      <a:folHlink>
        <a:srgbClr val="DD3377"/>
      </a:folHlink>
    </a:clrScheme>
    <a:fontScheme name="Messaging Patterns">
      <a:majorFont>
        <a:latin typeface="Kamerik205 8"/>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74D1B7A-25F4-468A-BCD3-61BD71071BC8}" vid="{120AAE42-4739-44D7-83E5-4AE5E4AFEB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MessagingPatterns</Template>
  <TotalTime>1666</TotalTime>
  <Words>4664</Words>
  <Application>Microsoft Office PowerPoint</Application>
  <PresentationFormat>Widescreen</PresentationFormat>
  <Paragraphs>506</Paragraphs>
  <Slides>61</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Aptos</vt:lpstr>
      <vt:lpstr>Arial</vt:lpstr>
      <vt:lpstr>Inter</vt:lpstr>
      <vt:lpstr>Kamerik205 8</vt:lpstr>
      <vt:lpstr>Messaging Patterns Theme</vt:lpstr>
      <vt:lpstr>Design Consideations</vt:lpstr>
      <vt:lpstr>Scalability</vt:lpstr>
      <vt:lpstr>Designing for Scaling</vt:lpstr>
      <vt:lpstr>Horizontal Scaling</vt:lpstr>
      <vt:lpstr>Vertical Scaling</vt:lpstr>
      <vt:lpstr>Load Balancing Techniques</vt:lpstr>
      <vt:lpstr>Load Balancing Techniques</vt:lpstr>
      <vt:lpstr>Strategies for Handling High-Throughput and Large Volumes of Messages</vt:lpstr>
      <vt:lpstr>Strategies for Handling High-Throughput and Large Volumes of Messages</vt:lpstr>
      <vt:lpstr>Recap: Scalability</vt:lpstr>
      <vt:lpstr>Design Considerations</vt:lpstr>
      <vt:lpstr>Performance</vt:lpstr>
      <vt:lpstr>Minimizing Latency and Maximizing Throughput</vt:lpstr>
      <vt:lpstr>Latency</vt:lpstr>
      <vt:lpstr>Throughput</vt:lpstr>
      <vt:lpstr>Optimizing Message Processing</vt:lpstr>
      <vt:lpstr>Optimizing Message Processing</vt:lpstr>
      <vt:lpstr>Monitoring &amp; Tuning Performance</vt:lpstr>
      <vt:lpstr>Monitoring &amp; Tuning Performance</vt:lpstr>
      <vt:lpstr>Recap: Performance</vt:lpstr>
      <vt:lpstr>Design Considerations</vt:lpstr>
      <vt:lpstr>Ensuring Secure Message Transmission and Storage</vt:lpstr>
      <vt:lpstr>Data Encryption</vt:lpstr>
      <vt:lpstr>Authentication and Authorization</vt:lpstr>
      <vt:lpstr>Data Encryption and Integrity</vt:lpstr>
      <vt:lpstr>Message Integrity</vt:lpstr>
      <vt:lpstr>End-to-End Encryption</vt:lpstr>
      <vt:lpstr>Recap: Security</vt:lpstr>
      <vt:lpstr>Design Considerations</vt:lpstr>
      <vt:lpstr>Designing for Fault Tolerance and Disaster Recovery</vt:lpstr>
      <vt:lpstr>Biggest Outage in Years</vt:lpstr>
      <vt:lpstr>Biggest Outage in Years</vt:lpstr>
      <vt:lpstr>Delta’s Issues</vt:lpstr>
      <vt:lpstr>Redundancy</vt:lpstr>
      <vt:lpstr>Disaster Recovery</vt:lpstr>
      <vt:lpstr>Techniques for Handling Partial Failures</vt:lpstr>
      <vt:lpstr>Graceful Degradation</vt:lpstr>
      <vt:lpstr>Retry and Timeout Policies</vt:lpstr>
      <vt:lpstr>Strategies for Ensuring System Resilience</vt:lpstr>
      <vt:lpstr>Monitoring &amp; Alerting</vt:lpstr>
      <vt:lpstr>Load Balancing and Scaling</vt:lpstr>
      <vt:lpstr>Recap: Fault Tolerance</vt:lpstr>
      <vt:lpstr>Design Considerations</vt:lpstr>
      <vt:lpstr>Supporting Multiple Protocols &amp; Formats</vt:lpstr>
      <vt:lpstr>Protocol Agnosticism</vt:lpstr>
      <vt:lpstr>Flexible Data Formats</vt:lpstr>
      <vt:lpstr>Handing Dynamic Workloads</vt:lpstr>
      <vt:lpstr>Elastic Scaling</vt:lpstr>
      <vt:lpstr>Load Shifting</vt:lpstr>
      <vt:lpstr>Adapting to Changing Requirements</vt:lpstr>
      <vt:lpstr>Modular Design</vt:lpstr>
      <vt:lpstr>Configuration Management</vt:lpstr>
      <vt:lpstr>Recap: Flexibility &amp; Adaptability</vt:lpstr>
      <vt:lpstr>Design Considerations</vt:lpstr>
      <vt:lpstr>Design Considerations Summary</vt:lpstr>
      <vt:lpstr>Design Considerations Summary</vt:lpstr>
      <vt:lpstr>Design Considerations Summary</vt:lpstr>
      <vt:lpstr>Design Considerations Summary</vt:lpstr>
      <vt:lpstr>Design Considerations Summary</vt:lpstr>
      <vt:lpstr>Design Considerations Summary</vt:lpstr>
      <vt:lpstr>Design Considerations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Green</dc:creator>
  <cp:lastModifiedBy>Chad Green</cp:lastModifiedBy>
  <cp:revision>89</cp:revision>
  <dcterms:created xsi:type="dcterms:W3CDTF">2025-07-21T02:58:25Z</dcterms:created>
  <dcterms:modified xsi:type="dcterms:W3CDTF">2025-08-07T23:52:31Z</dcterms:modified>
</cp:coreProperties>
</file>